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xls" ContentType="application/vnd.ms-exce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9"/>
  </p:notesMasterIdLst>
  <p:handoutMasterIdLst>
    <p:handoutMasterId r:id="rId40"/>
  </p:handoutMasterIdLst>
  <p:sldIdLst>
    <p:sldId id="322" r:id="rId2"/>
    <p:sldId id="281" r:id="rId3"/>
    <p:sldId id="328" r:id="rId4"/>
    <p:sldId id="317" r:id="rId5"/>
    <p:sldId id="324" r:id="rId6"/>
    <p:sldId id="314" r:id="rId7"/>
    <p:sldId id="329" r:id="rId8"/>
    <p:sldId id="303" r:id="rId9"/>
    <p:sldId id="321" r:id="rId10"/>
    <p:sldId id="306" r:id="rId11"/>
    <p:sldId id="305" r:id="rId12"/>
    <p:sldId id="307" r:id="rId13"/>
    <p:sldId id="308" r:id="rId14"/>
    <p:sldId id="309" r:id="rId15"/>
    <p:sldId id="310" r:id="rId16"/>
    <p:sldId id="311" r:id="rId17"/>
    <p:sldId id="313" r:id="rId18"/>
    <p:sldId id="320" r:id="rId19"/>
    <p:sldId id="330" r:id="rId20"/>
    <p:sldId id="331" r:id="rId21"/>
    <p:sldId id="325" r:id="rId22"/>
    <p:sldId id="326" r:id="rId23"/>
    <p:sldId id="332" r:id="rId24"/>
    <p:sldId id="333" r:id="rId25"/>
    <p:sldId id="327" r:id="rId26"/>
    <p:sldId id="319" r:id="rId27"/>
    <p:sldId id="299" r:id="rId28"/>
    <p:sldId id="292" r:id="rId29"/>
    <p:sldId id="287" r:id="rId30"/>
    <p:sldId id="318" r:id="rId31"/>
    <p:sldId id="288" r:id="rId32"/>
    <p:sldId id="291" r:id="rId33"/>
    <p:sldId id="289" r:id="rId34"/>
    <p:sldId id="293" r:id="rId35"/>
    <p:sldId id="300" r:id="rId36"/>
    <p:sldId id="296" r:id="rId37"/>
    <p:sldId id="297" r:id="rId38"/>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1pPr>
    <a:lvl2pPr marL="457200"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2pPr>
    <a:lvl3pPr marL="914400"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3pPr>
    <a:lvl4pPr marL="1371600"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4pPr>
    <a:lvl5pPr marL="1828800"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5pPr>
    <a:lvl6pPr marL="2286000" algn="l" defTabSz="457200" rtl="0" eaLnBrk="1" latinLnBrk="0" hangingPunct="1">
      <a:defRPr sz="2400" kern="1200">
        <a:solidFill>
          <a:schemeClr val="tx1"/>
        </a:solidFill>
        <a:latin typeface="Times" charset="0"/>
        <a:ea typeface="ＭＳ Ｐゴシック" charset="0"/>
        <a:cs typeface="ＭＳ Ｐゴシック" charset="0"/>
      </a:defRPr>
    </a:lvl6pPr>
    <a:lvl7pPr marL="2743200" algn="l" defTabSz="457200" rtl="0" eaLnBrk="1" latinLnBrk="0" hangingPunct="1">
      <a:defRPr sz="2400" kern="1200">
        <a:solidFill>
          <a:schemeClr val="tx1"/>
        </a:solidFill>
        <a:latin typeface="Times" charset="0"/>
        <a:ea typeface="ＭＳ Ｐゴシック" charset="0"/>
        <a:cs typeface="ＭＳ Ｐゴシック" charset="0"/>
      </a:defRPr>
    </a:lvl7pPr>
    <a:lvl8pPr marL="3200400" algn="l" defTabSz="457200" rtl="0" eaLnBrk="1" latinLnBrk="0" hangingPunct="1">
      <a:defRPr sz="2400" kern="1200">
        <a:solidFill>
          <a:schemeClr val="tx1"/>
        </a:solidFill>
        <a:latin typeface="Times" charset="0"/>
        <a:ea typeface="ＭＳ Ｐゴシック" charset="0"/>
        <a:cs typeface="ＭＳ Ｐゴシック" charset="0"/>
      </a:defRPr>
    </a:lvl8pPr>
    <a:lvl9pPr marL="3657600" algn="l" defTabSz="457200" rtl="0" eaLnBrk="1" latinLnBrk="0" hangingPunct="1">
      <a:defRPr sz="2400" kern="1200">
        <a:solidFill>
          <a:schemeClr val="tx1"/>
        </a:solidFill>
        <a:latin typeface="Times"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clrMru>
    <a:srgbClr val="EF1F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265" autoAdjust="0"/>
    <p:restoredTop sz="95304" autoAdjust="0"/>
  </p:normalViewPr>
  <p:slideViewPr>
    <p:cSldViewPr>
      <p:cViewPr>
        <p:scale>
          <a:sx n="139" d="100"/>
          <a:sy n="139" d="100"/>
        </p:scale>
        <p:origin x="-344" y="-1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notesMaster" Target="notesMasters/notesMaster1.xml"/><Relationship Id="rId40" Type="http://schemas.openxmlformats.org/officeDocument/2006/relationships/handoutMaster" Target="handoutMasters/handoutMaster1.xml"/><Relationship Id="rId41" Type="http://schemas.openxmlformats.org/officeDocument/2006/relationships/printerSettings" Target="printerSettings/printerSettings1.bin"/><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Work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spPr>
            <a:solidFill>
              <a:schemeClr val="tx2">
                <a:lumMod val="50000"/>
                <a:lumOff val="50000"/>
              </a:schemeClr>
            </a:solidFill>
            <a:ln>
              <a:solidFill>
                <a:schemeClr val="tx1"/>
              </a:solidFill>
            </a:ln>
          </c:spPr>
          <c:invertIfNegative val="0"/>
          <c:cat>
            <c:strRef>
              <c:f>Sheet1!$B$2:$B$17</c:f>
              <c:strCache>
                <c:ptCount val="16"/>
                <c:pt idx="0">
                  <c:v>All Students</c:v>
                </c:pt>
                <c:pt idx="1">
                  <c:v>Am Indian</c:v>
                </c:pt>
                <c:pt idx="2">
                  <c:v>Asian Pac Is</c:v>
                </c:pt>
                <c:pt idx="3">
                  <c:v>Asian</c:v>
                </c:pt>
                <c:pt idx="4">
                  <c:v>Pac Is</c:v>
                </c:pt>
                <c:pt idx="5">
                  <c:v>Black</c:v>
                </c:pt>
                <c:pt idx="6">
                  <c:v>Hispanic</c:v>
                </c:pt>
                <c:pt idx="7">
                  <c:v>White</c:v>
                </c:pt>
                <c:pt idx="8">
                  <c:v>&gt;or=2 races</c:v>
                </c:pt>
                <c:pt idx="9">
                  <c:v>SPED</c:v>
                </c:pt>
                <c:pt idx="10">
                  <c:v>LEP</c:v>
                </c:pt>
                <c:pt idx="11">
                  <c:v>Low Income</c:v>
                </c:pt>
                <c:pt idx="12">
                  <c:v>Migrant</c:v>
                </c:pt>
                <c:pt idx="13">
                  <c:v>504 Plan</c:v>
                </c:pt>
                <c:pt idx="14">
                  <c:v>Female</c:v>
                </c:pt>
                <c:pt idx="15">
                  <c:v>Male</c:v>
                </c:pt>
              </c:strCache>
            </c:strRef>
          </c:cat>
          <c:val>
            <c:numRef>
              <c:f>Sheet1!$C$2:$C$17</c:f>
              <c:numCache>
                <c:formatCode>General</c:formatCode>
                <c:ptCount val="16"/>
                <c:pt idx="0">
                  <c:v>76.6</c:v>
                </c:pt>
                <c:pt idx="1">
                  <c:v>56.5</c:v>
                </c:pt>
                <c:pt idx="2">
                  <c:v>81.7</c:v>
                </c:pt>
                <c:pt idx="3">
                  <c:v>82.9</c:v>
                </c:pt>
                <c:pt idx="4">
                  <c:v>66.2</c:v>
                </c:pt>
                <c:pt idx="5">
                  <c:v>65.4</c:v>
                </c:pt>
                <c:pt idx="6">
                  <c:v>64.5</c:v>
                </c:pt>
                <c:pt idx="7">
                  <c:v>80.0</c:v>
                </c:pt>
                <c:pt idx="8">
                  <c:v>73.6</c:v>
                </c:pt>
                <c:pt idx="9">
                  <c:v>56.6</c:v>
                </c:pt>
                <c:pt idx="10">
                  <c:v>52.5</c:v>
                </c:pt>
                <c:pt idx="11">
                  <c:v>65.2</c:v>
                </c:pt>
                <c:pt idx="12">
                  <c:v>64.3</c:v>
                </c:pt>
                <c:pt idx="13">
                  <c:v>80.3</c:v>
                </c:pt>
                <c:pt idx="14">
                  <c:v>80.1</c:v>
                </c:pt>
                <c:pt idx="15">
                  <c:v>73.3</c:v>
                </c:pt>
              </c:numCache>
            </c:numRef>
          </c:val>
        </c:ser>
        <c:dLbls>
          <c:showLegendKey val="0"/>
          <c:showVal val="0"/>
          <c:showCatName val="0"/>
          <c:showSerName val="0"/>
          <c:showPercent val="0"/>
          <c:showBubbleSize val="0"/>
        </c:dLbls>
        <c:gapWidth val="150"/>
        <c:shape val="box"/>
        <c:axId val="2144737352"/>
        <c:axId val="2144740280"/>
        <c:axId val="0"/>
      </c:bar3DChart>
      <c:catAx>
        <c:axId val="2144737352"/>
        <c:scaling>
          <c:orientation val="minMax"/>
        </c:scaling>
        <c:delete val="0"/>
        <c:axPos val="b"/>
        <c:majorTickMark val="out"/>
        <c:minorTickMark val="none"/>
        <c:tickLblPos val="nextTo"/>
        <c:crossAx val="2144740280"/>
        <c:crosses val="autoZero"/>
        <c:auto val="1"/>
        <c:lblAlgn val="ctr"/>
        <c:lblOffset val="100"/>
        <c:noMultiLvlLbl val="0"/>
      </c:catAx>
      <c:valAx>
        <c:axId val="2144740280"/>
        <c:scaling>
          <c:orientation val="minMax"/>
        </c:scaling>
        <c:delete val="0"/>
        <c:axPos val="l"/>
        <c:majorGridlines/>
        <c:numFmt formatCode="General" sourceLinked="1"/>
        <c:majorTickMark val="out"/>
        <c:minorTickMark val="none"/>
        <c:tickLblPos val="nextTo"/>
        <c:crossAx val="2144737352"/>
        <c:crosses val="autoZero"/>
        <c:crossBetween val="between"/>
      </c:valAx>
    </c:plotArea>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2D174BF6-DDA3-5946-AF0B-2345F84E314E}" type="datetime1">
              <a:rPr lang="en-US"/>
              <a:pPr>
                <a:defRPr/>
              </a:pPr>
              <a:t>11/24/15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F5337C07-7A92-BA46-96C8-1F82C67E7838}" type="slidenum">
              <a:rPr lang="en-US"/>
              <a:pPr>
                <a:defRPr/>
              </a:pPr>
              <a:t>‹#›</a:t>
            </a:fld>
            <a:endParaRPr lang="en-US"/>
          </a:p>
        </p:txBody>
      </p:sp>
    </p:spTree>
    <p:extLst>
      <p:ext uri="{BB962C8B-B14F-4D97-AF65-F5344CB8AC3E}">
        <p14:creationId xmlns:p14="http://schemas.microsoft.com/office/powerpoint/2010/main" val="22155234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a:p>
        </p:txBody>
      </p:sp>
      <p:sp>
        <p:nvSpPr>
          <p:cNvPr id="3993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994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994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a:p>
        </p:txBody>
      </p:sp>
      <p:sp>
        <p:nvSpPr>
          <p:cNvPr id="3994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0E20C35D-F979-7941-858D-81B75D067AED}" type="slidenum">
              <a:rPr lang="en-US"/>
              <a:pPr>
                <a:defRPr/>
              </a:pPr>
              <a:t>‹#›</a:t>
            </a:fld>
            <a:endParaRPr lang="en-US"/>
          </a:p>
        </p:txBody>
      </p:sp>
    </p:spTree>
    <p:extLst>
      <p:ext uri="{BB962C8B-B14F-4D97-AF65-F5344CB8AC3E}">
        <p14:creationId xmlns:p14="http://schemas.microsoft.com/office/powerpoint/2010/main" val="40073516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ＭＳ Ｐゴシック" pitchFamily="-112" charset="-128"/>
      </a:defRPr>
    </a:lvl1pPr>
    <a:lvl2pPr marL="457200"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mn-cs"/>
      </a:defRPr>
    </a:lvl2pPr>
    <a:lvl3pPr marL="914400"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mn-cs"/>
      </a:defRPr>
    </a:lvl3pPr>
    <a:lvl4pPr marL="1371600"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mn-cs"/>
      </a:defRPr>
    </a:lvl4pPr>
    <a:lvl5pPr marL="1828800"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D9FA1E9A-CFB2-3148-807C-800568F5449D}" type="slidenum">
              <a:rPr lang="en-US" sz="1200"/>
              <a:pPr/>
              <a:t>1</a:t>
            </a:fld>
            <a:endParaRPr lang="en-US" sz="1200"/>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Times" charset="0"/>
              <a:ea typeface="ＭＳ Ｐゴシック" charset="0"/>
              <a:cs typeface="ＭＳ Ｐゴシック"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7114A823-953E-804B-A6D9-795F61060D9A}" type="slidenum">
              <a:rPr lang="en-US" sz="1200"/>
              <a:pPr/>
              <a:t>34</a:t>
            </a:fld>
            <a:endParaRPr lang="en-US" sz="1200"/>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Times" charset="0"/>
              <a:ea typeface="ＭＳ Ｐゴシック" charset="0"/>
              <a:cs typeface="ＭＳ Ｐゴシック"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045F6C82-BCB3-8348-B32F-243A671AD4DB}" type="slidenum">
              <a:rPr lang="en-US" sz="1200"/>
              <a:pPr/>
              <a:t>36</a:t>
            </a:fld>
            <a:endParaRPr lang="en-US" sz="1200"/>
          </a:p>
        </p:txBody>
      </p:sp>
      <p:sp>
        <p:nvSpPr>
          <p:cNvPr id="22530" name="Rectangle 1026"/>
          <p:cNvSpPr>
            <a:spLocks noGrp="1" noRot="1" noChangeAspect="1" noChangeArrowheads="1" noTextEdit="1"/>
          </p:cNvSpPr>
          <p:nvPr>
            <p:ph type="sldImg"/>
          </p:nvPr>
        </p:nvSpPr>
        <p:spPr>
          <a:ln/>
        </p:spPr>
      </p:sp>
      <p:sp>
        <p:nvSpPr>
          <p:cNvPr id="22531"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Times" charset="0"/>
              <a:ea typeface="ＭＳ Ｐゴシック" charset="0"/>
              <a:cs typeface="ＭＳ Ｐゴシック"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15E7252B-DC70-0144-A08D-6CDB430F6F1B}" type="slidenum">
              <a:rPr lang="en-US" sz="1200"/>
              <a:pPr/>
              <a:t>37</a:t>
            </a:fld>
            <a:endParaRPr lang="en-US" sz="1200"/>
          </a:p>
        </p:txBody>
      </p:sp>
      <p:sp>
        <p:nvSpPr>
          <p:cNvPr id="25602" name="Rectangle 1026"/>
          <p:cNvSpPr>
            <a:spLocks noGrp="1" noRot="1" noChangeAspect="1" noChangeArrowheads="1" noTextEdit="1"/>
          </p:cNvSpPr>
          <p:nvPr>
            <p:ph type="sldImg"/>
          </p:nvPr>
        </p:nvSpPr>
        <p:spPr>
          <a:ln/>
        </p:spPr>
      </p:sp>
      <p:sp>
        <p:nvSpPr>
          <p:cNvPr id="25603"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Times" charset="0"/>
              <a:ea typeface="ＭＳ Ｐゴシック" charset="0"/>
              <a:cs typeface="ＭＳ Ｐゴシック"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DF1ACCB-0FF5-1348-8638-4455C3CBE504}" type="slidenum">
              <a:rPr lang="en-US" sz="1200"/>
              <a:pPr/>
              <a:t>2</a:t>
            </a:fld>
            <a:endParaRPr lang="en-US" sz="1200"/>
          </a:p>
        </p:txBody>
      </p:sp>
      <p:sp>
        <p:nvSpPr>
          <p:cNvPr id="18434" name="Rectangle 1026"/>
          <p:cNvSpPr>
            <a:spLocks noGrp="1" noRot="1" noChangeAspect="1" noChangeArrowheads="1" noTextEdit="1"/>
          </p:cNvSpPr>
          <p:nvPr>
            <p:ph type="sldImg"/>
          </p:nvPr>
        </p:nvSpPr>
        <p:spPr>
          <a:ln/>
        </p:spPr>
      </p:sp>
      <p:sp>
        <p:nvSpPr>
          <p:cNvPr id="18435"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Times" charset="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6741DA3E-4396-914F-ABE0-04F17CA24510}" type="slidenum">
              <a:rPr lang="en-US" sz="1200"/>
              <a:pPr/>
              <a:t>6</a:t>
            </a:fld>
            <a:endParaRPr lang="en-US" sz="1200"/>
          </a:p>
        </p:txBody>
      </p:sp>
      <p:sp>
        <p:nvSpPr>
          <p:cNvPr id="20482" name="Rectangle 1026"/>
          <p:cNvSpPr>
            <a:spLocks noGrp="1" noRot="1" noChangeAspect="1" noChangeArrowheads="1" noTextEdit="1"/>
          </p:cNvSpPr>
          <p:nvPr>
            <p:ph type="sldImg"/>
          </p:nvPr>
        </p:nvSpPr>
        <p:spPr>
          <a:ln/>
        </p:spPr>
      </p:sp>
      <p:sp>
        <p:nvSpPr>
          <p:cNvPr id="20483"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Times" charset="0"/>
              <a:ea typeface="ＭＳ Ｐゴシック" charset="0"/>
              <a:cs typeface="ＭＳ Ｐゴシック"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6FC6E3D1-FE58-5D4E-94CC-A2A454716BEC}" type="slidenum">
              <a:rPr lang="en-US" sz="1200"/>
              <a:pPr/>
              <a:t>25</a:t>
            </a:fld>
            <a:endParaRPr lang="en-US" sz="1200"/>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Times" charset="0"/>
              <a:ea typeface="ＭＳ Ｐゴシック" charset="0"/>
              <a:cs typeface="ＭＳ Ｐゴシック"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03B18755-0C8A-CB44-87BC-03155C1B2B19}" type="slidenum">
              <a:rPr lang="en-US" sz="1200"/>
              <a:pPr/>
              <a:t>28</a:t>
            </a:fld>
            <a:endParaRPr lang="en-US" sz="1200"/>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Times" charset="0"/>
              <a:ea typeface="ＭＳ Ｐゴシック" charset="0"/>
              <a:cs typeface="ＭＳ Ｐゴシック"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559B6881-68BC-1C4C-A301-4EA6424509AC}" type="slidenum">
              <a:rPr lang="en-US" sz="1200"/>
              <a:pPr/>
              <a:t>29</a:t>
            </a:fld>
            <a:endParaRPr lang="en-US" sz="1200"/>
          </a:p>
        </p:txBody>
      </p:sp>
      <p:sp>
        <p:nvSpPr>
          <p:cNvPr id="36866" name="Rectangle 1026"/>
          <p:cNvSpPr>
            <a:spLocks noGrp="1" noRot="1" noChangeAspect="1" noChangeArrowheads="1" noTextEdit="1"/>
          </p:cNvSpPr>
          <p:nvPr>
            <p:ph type="sldImg"/>
          </p:nvPr>
        </p:nvSpPr>
        <p:spPr>
          <a:ln/>
        </p:spPr>
      </p:sp>
      <p:sp>
        <p:nvSpPr>
          <p:cNvPr id="36867"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Times" charset="0"/>
              <a:ea typeface="ＭＳ Ｐゴシック" charset="0"/>
              <a:cs typeface="ＭＳ Ｐゴシック"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77FFE6E-E375-0849-87D1-0D361B93CEC8}" type="slidenum">
              <a:rPr lang="en-US" sz="1200"/>
              <a:pPr/>
              <a:t>31</a:t>
            </a:fld>
            <a:endParaRPr lang="en-US" sz="1200"/>
          </a:p>
        </p:txBody>
      </p:sp>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Times" charset="0"/>
              <a:ea typeface="ＭＳ Ｐゴシック" charset="0"/>
              <a:cs typeface="ＭＳ Ｐゴシック"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B02C8C68-C0C7-B143-AB44-178E92D0F51E}" type="slidenum">
              <a:rPr lang="en-US" sz="1200"/>
              <a:pPr/>
              <a:t>32</a:t>
            </a:fld>
            <a:endParaRPr lang="en-US" sz="1200"/>
          </a:p>
        </p:txBody>
      </p:sp>
      <p:sp>
        <p:nvSpPr>
          <p:cNvPr id="40962" name="Rectangle 1026"/>
          <p:cNvSpPr>
            <a:spLocks noGrp="1" noRot="1" noChangeAspect="1" noChangeArrowheads="1" noTextEdit="1"/>
          </p:cNvSpPr>
          <p:nvPr>
            <p:ph type="sldImg"/>
          </p:nvPr>
        </p:nvSpPr>
        <p:spPr>
          <a:ln/>
        </p:spPr>
      </p:sp>
      <p:sp>
        <p:nvSpPr>
          <p:cNvPr id="40963"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Times" charset="0"/>
              <a:ea typeface="ＭＳ Ｐゴシック" charset="0"/>
              <a:cs typeface="ＭＳ Ｐゴシック"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26D03FB-D502-A54C-A9B6-7C2574DAFF08}" type="slidenum">
              <a:rPr lang="en-US" sz="1200"/>
              <a:pPr/>
              <a:t>33</a:t>
            </a:fld>
            <a:endParaRPr lang="en-US" sz="1200"/>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Times" charset="0"/>
              <a:ea typeface="ＭＳ Ｐゴシック" charset="0"/>
              <a:cs typeface="ＭＳ Ｐゴシック"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22F53A9-985A-774A-A293-8A6D2EB3049B}" type="slidenum">
              <a:rPr lang="en-US"/>
              <a:pPr>
                <a:defRPr/>
              </a:pPr>
              <a:t>‹#›</a:t>
            </a:fld>
            <a:endParaRPr lang="en-US"/>
          </a:p>
        </p:txBody>
      </p:sp>
    </p:spTree>
    <p:extLst>
      <p:ext uri="{BB962C8B-B14F-4D97-AF65-F5344CB8AC3E}">
        <p14:creationId xmlns:p14="http://schemas.microsoft.com/office/powerpoint/2010/main" val="3701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73B5945-8F3E-C34A-AA2A-E5114E11EDA3}" type="slidenum">
              <a:rPr lang="en-US"/>
              <a:pPr>
                <a:defRPr/>
              </a:pPr>
              <a:t>‹#›</a:t>
            </a:fld>
            <a:endParaRPr lang="en-US"/>
          </a:p>
        </p:txBody>
      </p:sp>
    </p:spTree>
    <p:extLst>
      <p:ext uri="{BB962C8B-B14F-4D97-AF65-F5344CB8AC3E}">
        <p14:creationId xmlns:p14="http://schemas.microsoft.com/office/powerpoint/2010/main" val="39573375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0593976-0F86-7B4A-B347-9E8341440175}" type="slidenum">
              <a:rPr lang="en-US"/>
              <a:pPr>
                <a:defRPr/>
              </a:pPr>
              <a:t>‹#›</a:t>
            </a:fld>
            <a:endParaRPr lang="en-US"/>
          </a:p>
        </p:txBody>
      </p:sp>
    </p:spTree>
    <p:extLst>
      <p:ext uri="{BB962C8B-B14F-4D97-AF65-F5344CB8AC3E}">
        <p14:creationId xmlns:p14="http://schemas.microsoft.com/office/powerpoint/2010/main" val="1876776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39C9B32-64B7-7542-A96B-B6AB5B523626}" type="slidenum">
              <a:rPr lang="en-US"/>
              <a:pPr>
                <a:defRPr/>
              </a:pPr>
              <a:t>‹#›</a:t>
            </a:fld>
            <a:endParaRPr lang="en-US"/>
          </a:p>
        </p:txBody>
      </p:sp>
    </p:spTree>
    <p:extLst>
      <p:ext uri="{BB962C8B-B14F-4D97-AF65-F5344CB8AC3E}">
        <p14:creationId xmlns:p14="http://schemas.microsoft.com/office/powerpoint/2010/main" val="3099059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EC548C0-3078-6048-A7E4-D6549EE8F7D4}" type="slidenum">
              <a:rPr lang="en-US"/>
              <a:pPr>
                <a:defRPr/>
              </a:pPr>
              <a:t>‹#›</a:t>
            </a:fld>
            <a:endParaRPr lang="en-US"/>
          </a:p>
        </p:txBody>
      </p:sp>
    </p:spTree>
    <p:extLst>
      <p:ext uri="{BB962C8B-B14F-4D97-AF65-F5344CB8AC3E}">
        <p14:creationId xmlns:p14="http://schemas.microsoft.com/office/powerpoint/2010/main" val="39693635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451F1BF-5AB6-9546-8429-94C07F73629A}" type="slidenum">
              <a:rPr lang="en-US"/>
              <a:pPr>
                <a:defRPr/>
              </a:pPr>
              <a:t>‹#›</a:t>
            </a:fld>
            <a:endParaRPr lang="en-US"/>
          </a:p>
        </p:txBody>
      </p:sp>
    </p:spTree>
    <p:extLst>
      <p:ext uri="{BB962C8B-B14F-4D97-AF65-F5344CB8AC3E}">
        <p14:creationId xmlns:p14="http://schemas.microsoft.com/office/powerpoint/2010/main" val="215027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79EE921-C7C4-D04A-9BE0-560667A445D7}" type="slidenum">
              <a:rPr lang="en-US"/>
              <a:pPr>
                <a:defRPr/>
              </a:pPr>
              <a:t>‹#›</a:t>
            </a:fld>
            <a:endParaRPr lang="en-US"/>
          </a:p>
        </p:txBody>
      </p:sp>
    </p:spTree>
    <p:extLst>
      <p:ext uri="{BB962C8B-B14F-4D97-AF65-F5344CB8AC3E}">
        <p14:creationId xmlns:p14="http://schemas.microsoft.com/office/powerpoint/2010/main" val="2602273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CC82770-EFB7-B047-B4A7-49DE5E7E7AEA}" type="slidenum">
              <a:rPr lang="en-US"/>
              <a:pPr>
                <a:defRPr/>
              </a:pPr>
              <a:t>‹#›</a:t>
            </a:fld>
            <a:endParaRPr lang="en-US"/>
          </a:p>
        </p:txBody>
      </p:sp>
    </p:spTree>
    <p:extLst>
      <p:ext uri="{BB962C8B-B14F-4D97-AF65-F5344CB8AC3E}">
        <p14:creationId xmlns:p14="http://schemas.microsoft.com/office/powerpoint/2010/main" val="743350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576ABC9-0CD3-E946-BB60-6BEF0E164993}" type="slidenum">
              <a:rPr lang="en-US"/>
              <a:pPr>
                <a:defRPr/>
              </a:pPr>
              <a:t>‹#›</a:t>
            </a:fld>
            <a:endParaRPr lang="en-US"/>
          </a:p>
        </p:txBody>
      </p:sp>
    </p:spTree>
    <p:extLst>
      <p:ext uri="{BB962C8B-B14F-4D97-AF65-F5344CB8AC3E}">
        <p14:creationId xmlns:p14="http://schemas.microsoft.com/office/powerpoint/2010/main" val="262386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5715C6C-654D-9D48-8A99-36222FAC234D}" type="slidenum">
              <a:rPr lang="en-US"/>
              <a:pPr>
                <a:defRPr/>
              </a:pPr>
              <a:t>‹#›</a:t>
            </a:fld>
            <a:endParaRPr lang="en-US"/>
          </a:p>
        </p:txBody>
      </p:sp>
    </p:spTree>
    <p:extLst>
      <p:ext uri="{BB962C8B-B14F-4D97-AF65-F5344CB8AC3E}">
        <p14:creationId xmlns:p14="http://schemas.microsoft.com/office/powerpoint/2010/main" val="44151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F34399B-40F8-CA4C-A6F4-ED9676124A11}" type="slidenum">
              <a:rPr lang="en-US"/>
              <a:pPr>
                <a:defRPr/>
              </a:pPr>
              <a:t>‹#›</a:t>
            </a:fld>
            <a:endParaRPr lang="en-US"/>
          </a:p>
        </p:txBody>
      </p:sp>
    </p:spTree>
    <p:extLst>
      <p:ext uri="{BB962C8B-B14F-4D97-AF65-F5344CB8AC3E}">
        <p14:creationId xmlns:p14="http://schemas.microsoft.com/office/powerpoint/2010/main" val="235645805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3EDEBB64-4F61-1046-B3D3-AACE081DB10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pitchFamily="-112" charset="-128"/>
          <a:cs typeface="ＭＳ Ｐゴシック" pitchFamily="-112" charset="-128"/>
        </a:defRPr>
      </a:lvl1pPr>
      <a:lvl2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2pPr>
      <a:lvl3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3pPr>
      <a:lvl4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4pPr>
      <a:lvl5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5pPr>
      <a:lvl6pPr marL="457200" algn="ctr" rtl="0" fontAlgn="base">
        <a:spcBef>
          <a:spcPct val="0"/>
        </a:spcBef>
        <a:spcAft>
          <a:spcPct val="0"/>
        </a:spcAft>
        <a:defRPr sz="4400">
          <a:solidFill>
            <a:schemeClr val="tx2"/>
          </a:solidFill>
          <a:latin typeface="Times" pitchFamily="-112" charset="0"/>
        </a:defRPr>
      </a:lvl6pPr>
      <a:lvl7pPr marL="914400" algn="ctr" rtl="0" fontAlgn="base">
        <a:spcBef>
          <a:spcPct val="0"/>
        </a:spcBef>
        <a:spcAft>
          <a:spcPct val="0"/>
        </a:spcAft>
        <a:defRPr sz="4400">
          <a:solidFill>
            <a:schemeClr val="tx2"/>
          </a:solidFill>
          <a:latin typeface="Times" pitchFamily="-112" charset="0"/>
        </a:defRPr>
      </a:lvl7pPr>
      <a:lvl8pPr marL="1371600" algn="ctr" rtl="0" fontAlgn="base">
        <a:spcBef>
          <a:spcPct val="0"/>
        </a:spcBef>
        <a:spcAft>
          <a:spcPct val="0"/>
        </a:spcAft>
        <a:defRPr sz="4400">
          <a:solidFill>
            <a:schemeClr val="tx2"/>
          </a:solidFill>
          <a:latin typeface="Times" pitchFamily="-112" charset="0"/>
        </a:defRPr>
      </a:lvl8pPr>
      <a:lvl9pPr marL="1828800" algn="ctr" rtl="0" fontAlgn="base">
        <a:spcBef>
          <a:spcPct val="0"/>
        </a:spcBef>
        <a:spcAft>
          <a:spcPct val="0"/>
        </a:spcAft>
        <a:defRPr sz="4400">
          <a:solidFill>
            <a:schemeClr val="tx2"/>
          </a:solidFill>
          <a:latin typeface="Times" pitchFamily="-112"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12" charset="-128"/>
          <a:cs typeface="ＭＳ Ｐゴシック" pitchFamily="-112"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12"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12"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12"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12"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12"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12"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12"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hyperlink" Target="http://www.edweek.org/ew/contributors/sean.cavanagh.html" TargetMode="External"/><Relationship Id="rId5" Type="http://schemas.openxmlformats.org/officeDocument/2006/relationships/image" Target="../media/image15.png"/><Relationship Id="rId6"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oleObject" Target="file:///\\localhost\Users\mroddy\COURSES\%20TEED%20522\Assessment\PowerPoint%20presentations\Document1!OLE_LINK1" TargetMode="External"/><Relationship Id="rId4" Type="http://schemas.openxmlformats.org/officeDocument/2006/relationships/image" Target="../media/image17.png"/><Relationship Id="rId5" Type="http://schemas.openxmlformats.org/officeDocument/2006/relationships/hyperlink" Target="http://nasspblogs.org/principaldifference/2010/12/pisa_its_poverty_not_stupid_1.html" TargetMode="External"/><Relationship Id="rId6" Type="http://schemas.openxmlformats.org/officeDocument/2006/relationships/image" Target="../media/image18.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file:///\\localhost\Users\mroddy\COURSES\%20TEED%20522\Assessment\PowerPoint%20presentations\Document1!OLE_LINK2" TargetMode="External"/><Relationship Id="rId4" Type="http://schemas.openxmlformats.org/officeDocument/2006/relationships/image" Target="../media/image19.pn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nasspblogs.org/principaldifference/2010/12/pisa_its_poverty_not_stupid_1.html" TargetMode="External"/><Relationship Id="rId3"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oleObject" Target="file:///\\localhost\Users\mroddy\COURSES\%20TEED%20522\Assessment\PowerPoint%20presentations\Document1!OLE_LINK3" TargetMode="External"/><Relationship Id="rId4" Type="http://schemas.openxmlformats.org/officeDocument/2006/relationships/image" Target="../media/image20.png"/><Relationship Id="rId5" Type="http://schemas.openxmlformats.org/officeDocument/2006/relationships/image" Target="../media/image18.png"/><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nasspblogs.org/principaldifference/2010/12/pisa_its_poverty_not_stupid_1.html" TargetMode="External"/><Relationship Id="rId3"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hyperlink" Target="http://public.tableausoftware.com/views/PISAScoresvsPoverty/Sheet1?:embed=yes&amp;:toolbar=yes&amp;:tabs=no" TargetMode="External"/><Relationship Id="rId4"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hyperlink" Target="http://uteachweb.cns.utexas.edu/Marder/Visualizations"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 Id="rId3" Type="http://schemas.openxmlformats.org/officeDocument/2006/relationships/hyperlink" Target="http://uteachweb.cns.utexas.edu/sites/default/files/TexasChartersMovie.mov"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 Id="rId3" Type="http://schemas.openxmlformats.org/officeDocument/2006/relationships/hyperlink" Target="http://www.edweek.org/media/2015/05/28/33dc-statebystate-gradrate-economicstatus-c1-2.jp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edweek.org/ew/dc/2015/map-graduation-rates-by-state-student-group.html?intc=EW-DC15-LNAV" TargetMode="External"/><Relationship Id="rId3"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hyperlink" Target="http://www.k12.wa.us/DataAdmin/"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hyperlink" Target="http://www.k12.wa.us/DataAdmin/"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hyperlink" Target="http://www.k12.wa.us/dataadmin/" TargetMode="External"/><Relationship Id="rId4" Type="http://schemas.openxmlformats.org/officeDocument/2006/relationships/hyperlink" Target="http://www.usnews.com/news/blogs/data-mine/2015/01/28/us-education-still-separate-and-unequal" TargetMode="External"/><Relationship Id="rId5" Type="http://schemas.openxmlformats.org/officeDocument/2006/relationships/image" Target="../media/image30.png"/><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1.png"/><Relationship Id="rId3" Type="http://schemas.openxmlformats.org/officeDocument/2006/relationships/hyperlink" Target="http://www.k12.wa.us/DataAdmin/"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hyperlink" Target="http://www.k12.wa.us/DataAdmin/" TargetMode="External"/><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census.gov/hhes/socdemo/education/data/cps/historical/" TargetMode="Externa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 Id="rId3" Type="http://schemas.openxmlformats.org/officeDocument/2006/relationships/hyperlink" Target="http://www.k12.wa.us/DataAdmin/"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3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oleObject" Target="../embeddings/Microsoft_Excel_97_-_2004_Worksheet1.xls"/><Relationship Id="rId5" Type="http://schemas.openxmlformats.org/officeDocument/2006/relationships/image" Target="../media/image39.emf"/><Relationship Id="rId6" Type="http://schemas.openxmlformats.org/officeDocument/2006/relationships/image" Target="../media/image40.png"/><Relationship Id="rId1" Type="http://schemas.openxmlformats.org/officeDocument/2006/relationships/vmlDrawing" Target="../drawings/vmlDrawing4.vml"/><Relationship Id="rId2"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hyperlink" Target="http://www.pewsocialtrends.org/2012/11/05/record-shares-of-young-adults-have-finished-both-high-school-and-college" TargetMode="External"/><Relationship Id="rId4" Type="http://schemas.openxmlformats.org/officeDocument/2006/relationships/image" Target="../media/image5.png"/><Relationship Id="rId5" Type="http://schemas.openxmlformats.org/officeDocument/2006/relationships/hyperlink" Target="http://www.pewhispanic.org/2015/09/28/chapter-3-the-changing-characteristics-of" TargetMode="External"/><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hyperlink" Target="http://www.edweek.org/ew/section/infographics/graduation-rates-stats-infographic.html" TargetMode="External"/><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www.edweek.org/ew/articles/2015/06/04/graduation-rate-hits-high-but-some-groups.html?intc=EW-DC15-LNAV"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hyperlink" Target="http://www.edweek.org/ew/articles/2014/06/05/34research.h33.html?intc=EW-DC14-LNAV"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timeshighereducation.com/world-university-rankings/2016/world-ranking" TargetMode="External"/><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hyperlink" Target="https://www.timeshighereducation.com/news/world-university-rankings-2015-2016-results-announced"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nationsreportcard.gov/" TargetMode="External"/><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hyperlink" Target="http://nces.ed.gov/nationsreportcard/naepdat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600200"/>
            <a:ext cx="7620000" cy="4876800"/>
          </a:xfrm>
          <a:prstGeom prst="rect">
            <a:avLst/>
          </a:prstGeom>
          <a:noFill/>
          <a:ln>
            <a:noFill/>
          </a:ln>
          <a:effectLst>
            <a:outerShdw blurRad="50800" dist="762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2" name="Rectangle 2"/>
          <p:cNvSpPr>
            <a:spLocks noGrp="1" noChangeArrowheads="1"/>
          </p:cNvSpPr>
          <p:nvPr>
            <p:ph type="title"/>
          </p:nvPr>
        </p:nvSpPr>
        <p:spPr>
          <a:xfrm>
            <a:off x="304800" y="304800"/>
            <a:ext cx="8610600" cy="1066800"/>
          </a:xfrm>
        </p:spPr>
        <p:txBody>
          <a:bodyPr/>
          <a:lstStyle/>
          <a:p>
            <a:pPr eaLnBrk="1" hangingPunct="1"/>
            <a:r>
              <a:rPr lang="en-US" dirty="0" smtClean="0">
                <a:latin typeface="Times" charset="0"/>
                <a:ea typeface="ＭＳ Ｐゴシック" charset="0"/>
                <a:cs typeface="ＭＳ Ｐゴシック" charset="0"/>
              </a:rPr>
              <a:t>¿Who Graduates?</a:t>
            </a:r>
            <a:endParaRPr lang="en-US" dirty="0">
              <a:latin typeface="Times" charset="0"/>
              <a:ea typeface="ＭＳ Ｐゴシック" charset="0"/>
              <a:cs typeface="ＭＳ Ｐゴシック" charset="0"/>
            </a:endParaRPr>
          </a:p>
        </p:txBody>
      </p:sp>
    </p:spTree>
    <p:extLst>
      <p:ext uri="{BB962C8B-B14F-4D97-AF65-F5344CB8AC3E}">
        <p14:creationId xmlns:p14="http://schemas.microsoft.com/office/powerpoint/2010/main" val="181533740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304800" y="76200"/>
            <a:ext cx="6400800" cy="1905000"/>
          </a:xfrm>
        </p:spPr>
        <p:txBody>
          <a:bodyPr/>
          <a:lstStyle/>
          <a:p>
            <a:r>
              <a:rPr lang="en-US" dirty="0">
                <a:latin typeface="Times" charset="0"/>
                <a:ea typeface="ＭＳ Ｐゴシック" charset="0"/>
                <a:cs typeface="ＭＳ Ｐゴシック" charset="0"/>
              </a:rPr>
              <a:t>But internationally …</a:t>
            </a:r>
            <a:br>
              <a:rPr lang="en-US" dirty="0">
                <a:latin typeface="Times" charset="0"/>
                <a:ea typeface="ＭＳ Ｐゴシック" charset="0"/>
                <a:cs typeface="ＭＳ Ｐゴシック" charset="0"/>
              </a:rPr>
            </a:br>
            <a:r>
              <a:rPr lang="en-US" sz="3600" dirty="0" smtClean="0">
                <a:latin typeface="Times" charset="0"/>
                <a:ea typeface="ＭＳ Ｐゴシック" charset="0"/>
                <a:cs typeface="ＭＳ Ｐゴシック" charset="0"/>
              </a:rPr>
              <a:t>US reading and STEM </a:t>
            </a:r>
            <a:r>
              <a:rPr lang="en-US" sz="3600" dirty="0">
                <a:latin typeface="Times" charset="0"/>
                <a:ea typeface="ＭＳ Ｐゴシック" charset="0"/>
                <a:cs typeface="ＭＳ Ｐゴシック" charset="0"/>
              </a:rPr>
              <a:t>scores on </a:t>
            </a:r>
            <a:br>
              <a:rPr lang="en-US" sz="3600" dirty="0">
                <a:latin typeface="Times" charset="0"/>
                <a:ea typeface="ＭＳ Ｐゴシック" charset="0"/>
                <a:cs typeface="ＭＳ Ｐゴシック" charset="0"/>
              </a:rPr>
            </a:br>
            <a:r>
              <a:rPr lang="en-US" sz="3600" dirty="0">
                <a:latin typeface="Times" charset="0"/>
                <a:ea typeface="ＭＳ Ｐゴシック" charset="0"/>
                <a:cs typeface="ＭＳ Ｐゴシック" charset="0"/>
              </a:rPr>
              <a:t>P</a:t>
            </a:r>
            <a:r>
              <a:rPr lang="en-US" sz="1400" dirty="0">
                <a:latin typeface="Times" charset="0"/>
                <a:ea typeface="ＭＳ Ｐゴシック" charset="0"/>
                <a:cs typeface="ＭＳ Ｐゴシック" charset="0"/>
              </a:rPr>
              <a:t>rogram for </a:t>
            </a:r>
            <a:r>
              <a:rPr lang="en-US" sz="3600" dirty="0">
                <a:latin typeface="Times" charset="0"/>
                <a:ea typeface="ＭＳ Ｐゴシック" charset="0"/>
                <a:cs typeface="ＭＳ Ｐゴシック" charset="0"/>
              </a:rPr>
              <a:t>I</a:t>
            </a:r>
            <a:r>
              <a:rPr lang="en-US" sz="1400" dirty="0">
                <a:latin typeface="Times" charset="0"/>
                <a:ea typeface="ＭＳ Ｐゴシック" charset="0"/>
                <a:cs typeface="ＭＳ Ｐゴシック" charset="0"/>
              </a:rPr>
              <a:t>nternational</a:t>
            </a:r>
            <a:r>
              <a:rPr lang="en-US" sz="3600" dirty="0">
                <a:latin typeface="Times" charset="0"/>
                <a:ea typeface="ＭＳ Ｐゴシック" charset="0"/>
                <a:cs typeface="ＭＳ Ｐゴシック" charset="0"/>
              </a:rPr>
              <a:t> S</a:t>
            </a:r>
            <a:r>
              <a:rPr lang="en-US" sz="1400" dirty="0">
                <a:latin typeface="Times" charset="0"/>
                <a:ea typeface="ＭＳ Ｐゴシック" charset="0"/>
                <a:cs typeface="ＭＳ Ｐゴシック" charset="0"/>
              </a:rPr>
              <a:t>tudent</a:t>
            </a:r>
            <a:r>
              <a:rPr lang="en-US" sz="3600" dirty="0">
                <a:latin typeface="Times" charset="0"/>
                <a:ea typeface="ＭＳ Ｐゴシック" charset="0"/>
                <a:cs typeface="ＭＳ Ｐゴシック" charset="0"/>
              </a:rPr>
              <a:t> A</a:t>
            </a:r>
            <a:r>
              <a:rPr lang="en-US" sz="1400" dirty="0">
                <a:latin typeface="Times" charset="0"/>
                <a:ea typeface="ＭＳ Ｐゴシック" charset="0"/>
                <a:cs typeface="ＭＳ Ｐゴシック" charset="0"/>
              </a:rPr>
              <a:t>ssessment</a:t>
            </a:r>
            <a:r>
              <a:rPr lang="en-US" sz="3600" dirty="0">
                <a:latin typeface="Times" charset="0"/>
                <a:ea typeface="ＭＳ Ｐゴシック" charset="0"/>
                <a:cs typeface="ＭＳ Ｐゴシック" charset="0"/>
              </a:rPr>
              <a:t> </a:t>
            </a:r>
          </a:p>
        </p:txBody>
      </p:sp>
      <p:pic>
        <p:nvPicPr>
          <p:cNvPr id="6" name="Picture 5" descr="Screen shot 2011-02-24 at 9.07.31 AM.png"/>
          <p:cNvPicPr>
            <a:picLocks noChangeAspect="1"/>
          </p:cNvPicPr>
          <p:nvPr/>
        </p:nvPicPr>
        <p:blipFill>
          <a:blip r:embed="rId2"/>
          <a:srcRect t="3333"/>
          <a:stretch>
            <a:fillRect/>
          </a:stretch>
        </p:blipFill>
        <p:spPr>
          <a:xfrm>
            <a:off x="6781800" y="228600"/>
            <a:ext cx="1387475" cy="6629400"/>
          </a:xfrm>
          <a:prstGeom prst="rect">
            <a:avLst/>
          </a:prstGeom>
          <a:effectLst>
            <a:outerShdw blurRad="50800" dist="38100" dir="2700000">
              <a:srgbClr val="000000">
                <a:alpha val="43000"/>
              </a:srgbClr>
            </a:outerShdw>
          </a:effectLst>
        </p:spPr>
      </p:pic>
      <p:pic>
        <p:nvPicPr>
          <p:cNvPr id="28676"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3886200"/>
            <a:ext cx="2089759"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0" y="4114800"/>
            <a:ext cx="4708691" cy="2431435"/>
          </a:xfrm>
          <a:prstGeom prst="rect">
            <a:avLst/>
          </a:prstGeom>
          <a:noFill/>
          <a:ln>
            <a:solidFill>
              <a:schemeClr val="tx1"/>
            </a:solidFill>
          </a:ln>
          <a:effectLst>
            <a:outerShdw blurRad="50800" dist="38100" dir="2700000" algn="tl" rotWithShape="0">
              <a:srgbClr val="000000">
                <a:alpha val="43000"/>
              </a:srgbClr>
            </a:outerShdw>
          </a:effectLst>
        </p:spPr>
        <p:txBody>
          <a:bodyPr wrap="square" rtlCol="0">
            <a:spAutoFit/>
          </a:bodyPr>
          <a:lstStyle/>
          <a:p>
            <a:r>
              <a:rPr lang="en-US" sz="1600" dirty="0" smtClean="0">
                <a:latin typeface="Stencil"/>
              </a:rPr>
              <a:t>EDUCATION WEEK</a:t>
            </a:r>
            <a:r>
              <a:rPr lang="en-US" sz="1400" dirty="0" smtClean="0"/>
              <a:t/>
            </a:r>
            <a:br>
              <a:rPr lang="en-US" sz="1400" dirty="0" smtClean="0"/>
            </a:br>
            <a:r>
              <a:rPr lang="en-US" sz="1400" dirty="0" smtClean="0"/>
              <a:t>Published in Print: January 12, 2012, as </a:t>
            </a:r>
          </a:p>
          <a:p>
            <a:r>
              <a:rPr lang="en-US" sz="1400" b="1" dirty="0" smtClean="0"/>
              <a:t>“U.S. Education Pressured by International Comparisons”</a:t>
            </a:r>
          </a:p>
          <a:p>
            <a:r>
              <a:rPr lang="en-US" sz="1400" dirty="0" smtClean="0"/>
              <a:t>By </a:t>
            </a:r>
            <a:r>
              <a:rPr lang="en-US" sz="1400" dirty="0" smtClean="0">
                <a:hlinkClick r:id="rId4"/>
              </a:rPr>
              <a:t>Sean Cavanagh</a:t>
            </a:r>
            <a:r>
              <a:rPr lang="en-US" sz="1400" dirty="0" smtClean="0"/>
              <a:t> </a:t>
            </a:r>
          </a:p>
          <a:p>
            <a:endParaRPr lang="en-US" sz="1400" dirty="0" smtClean="0"/>
          </a:p>
          <a:p>
            <a:r>
              <a:rPr lang="en-US" sz="1400" dirty="0" smtClean="0"/>
              <a:t>“Concern over American students' middling scores on high-profile tests vies with caution about cultural and political factors that shape school improvement …. ”</a:t>
            </a:r>
          </a:p>
          <a:p>
            <a:endParaRPr lang="en-US" sz="1400" b="1" dirty="0" smtClean="0"/>
          </a:p>
          <a:p>
            <a:endParaRPr lang="en-US" dirty="0"/>
          </a:p>
        </p:txBody>
      </p:sp>
      <p:pic>
        <p:nvPicPr>
          <p:cNvPr id="2" name="Picture 1" descr="Screen shot 2013-11-19 at 4.17.12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00" y="2361251"/>
            <a:ext cx="5334513" cy="990600"/>
          </a:xfrm>
          <a:prstGeom prst="rect">
            <a:avLst/>
          </a:prstGeom>
          <a:ln>
            <a:solidFill>
              <a:schemeClr val="tx1"/>
            </a:solidFill>
          </a:ln>
          <a:effectLst>
            <a:outerShdw blurRad="50800" dist="38100" dir="2700000" algn="tl" rotWithShape="0">
              <a:srgbClr val="000000">
                <a:alpha val="43000"/>
              </a:srgbClr>
            </a:outerShdw>
          </a:effectLst>
        </p:spPr>
      </p:pic>
      <p:pic>
        <p:nvPicPr>
          <p:cNvPr id="3" name="Picture 2" descr="Screen shot 2013-11-19 at 4.18.28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200" y="3351851"/>
            <a:ext cx="5410200" cy="458149"/>
          </a:xfrm>
          <a:prstGeom prst="rect">
            <a:avLst/>
          </a:prstGeom>
          <a:effectLst>
            <a:outerShdw blurRad="50800" dist="38100" dir="2700000" algn="tl" rotWithShape="0">
              <a:srgbClr val="000000">
                <a:alpha val="43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r>
              <a:rPr lang="en-US">
                <a:latin typeface="Times" charset="0"/>
                <a:ea typeface="ＭＳ Ｐゴシック" charset="0"/>
                <a:cs typeface="ＭＳ Ｐゴシック" charset="0"/>
              </a:rPr>
              <a:t>But wait a minute …</a:t>
            </a:r>
          </a:p>
        </p:txBody>
      </p:sp>
      <p:graphicFrame>
        <p:nvGraphicFramePr>
          <p:cNvPr id="29698" name="Object 2"/>
          <p:cNvGraphicFramePr>
            <a:graphicFrameLocks noChangeAspect="1"/>
          </p:cNvGraphicFramePr>
          <p:nvPr>
            <p:extLst>
              <p:ext uri="{D42A27DB-BD31-4B8C-83A1-F6EECF244321}">
                <p14:modId xmlns:p14="http://schemas.microsoft.com/office/powerpoint/2010/main" val="3779063393"/>
              </p:ext>
            </p:extLst>
          </p:nvPr>
        </p:nvGraphicFramePr>
        <p:xfrm>
          <a:off x="685800" y="1981200"/>
          <a:ext cx="9253538" cy="4648200"/>
        </p:xfrm>
        <a:graphic>
          <a:graphicData uri="http://schemas.openxmlformats.org/presentationml/2006/ole">
            <mc:AlternateContent xmlns:mc="http://schemas.openxmlformats.org/markup-compatibility/2006">
              <mc:Choice xmlns:v="urn:schemas-microsoft-com:vml" Requires="v">
                <p:oleObj spid="_x0000_s29746" name="Document" r:id="rId3" imgW="21942857" imgH="11022222" progId="Word.Document.12">
                  <p:link updateAutomatic="1"/>
                </p:oleObj>
              </mc:Choice>
              <mc:Fallback>
                <p:oleObj name="Document" r:id="rId3" imgW="21942857" imgH="11022222" progId="Word.Document.12">
                  <p:link updateAutomatic="1"/>
                  <p:pic>
                    <p:nvPicPr>
                      <p:cNvPr id="0"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981200"/>
                        <a:ext cx="9253538"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29699" name="TextBox 4"/>
          <p:cNvSpPr txBox="1">
            <a:spLocks noChangeArrowheads="1"/>
          </p:cNvSpPr>
          <p:nvPr/>
        </p:nvSpPr>
        <p:spPr bwMode="auto">
          <a:xfrm>
            <a:off x="304800" y="6324600"/>
            <a:ext cx="8139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dirty="0">
                <a:hlinkClick r:id="rId5"/>
              </a:rPr>
              <a:t>http://nasspblogs.org/principaldifference/2010/12/pisa_its_poverty_not_stupid_1.html</a:t>
            </a:r>
            <a:r>
              <a:rPr lang="en-US" sz="1800" dirty="0"/>
              <a:t> </a:t>
            </a:r>
          </a:p>
        </p:txBody>
      </p:sp>
      <p:pic>
        <p:nvPicPr>
          <p:cNvPr id="5" name="Picture 4"/>
          <p:cNvPicPr>
            <a:picLocks noChangeAspect="1"/>
          </p:cNvPicPr>
          <p:nvPr/>
        </p:nvPicPr>
        <p:blipFill>
          <a:blip r:embed="rId6"/>
          <a:stretch>
            <a:fillRect/>
          </a:stretch>
        </p:blipFill>
        <p:spPr>
          <a:xfrm>
            <a:off x="0" y="0"/>
            <a:ext cx="4292600" cy="735874"/>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21" name="Object 2"/>
          <p:cNvGraphicFramePr>
            <a:graphicFrameLocks noChangeAspect="1"/>
          </p:cNvGraphicFramePr>
          <p:nvPr/>
        </p:nvGraphicFramePr>
        <p:xfrm>
          <a:off x="1447800" y="26988"/>
          <a:ext cx="7391400" cy="7239000"/>
        </p:xfrm>
        <a:graphic>
          <a:graphicData uri="http://schemas.openxmlformats.org/presentationml/2006/ole">
            <mc:AlternateContent xmlns:mc="http://schemas.openxmlformats.org/markup-compatibility/2006">
              <mc:Choice xmlns:v="urn:schemas-microsoft-com:vml" Requires="v">
                <p:oleObj spid="_x0000_s30765" name="Document" r:id="rId3" imgW="21942857" imgH="29358730" progId="Word.Document.12">
                  <p:link updateAutomatic="1"/>
                </p:oleObj>
              </mc:Choice>
              <mc:Fallback>
                <p:oleObj name="Document" r:id="rId3" imgW="21942857" imgH="29358730" progId="Word.Document.12">
                  <p:link updateAutomatic="1"/>
                  <p:pic>
                    <p:nvPicPr>
                      <p:cNvPr id="0"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26988"/>
                        <a:ext cx="7391400" cy="723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lstStyle/>
          <a:p>
            <a:r>
              <a:rPr lang="en-US" dirty="0">
                <a:latin typeface="Times" charset="0"/>
                <a:ea typeface="ＭＳ Ｐゴシック" charset="0"/>
                <a:cs typeface="ＭＳ Ｐゴシック" charset="0"/>
              </a:rPr>
              <a:t>Gasp!</a:t>
            </a:r>
          </a:p>
        </p:txBody>
      </p:sp>
      <p:sp>
        <p:nvSpPr>
          <p:cNvPr id="31746" name="Content Placeholder 2"/>
          <p:cNvSpPr>
            <a:spLocks noGrp="1"/>
          </p:cNvSpPr>
          <p:nvPr>
            <p:ph idx="1"/>
          </p:nvPr>
        </p:nvSpPr>
        <p:spPr>
          <a:xfrm>
            <a:off x="304800" y="1905000"/>
            <a:ext cx="8458200" cy="4495800"/>
          </a:xfrm>
        </p:spPr>
        <p:txBody>
          <a:bodyPr/>
          <a:lstStyle/>
          <a:p>
            <a:pPr>
              <a:buFontTx/>
              <a:buNone/>
            </a:pPr>
            <a:r>
              <a:rPr lang="ja-JP" altLang="en-US" sz="3000" dirty="0">
                <a:latin typeface="Times" charset="0"/>
                <a:ea typeface="ＭＳ Ｐゴシック" charset="0"/>
                <a:cs typeface="ＭＳ Ｐゴシック" charset="0"/>
              </a:rPr>
              <a:t>“</a:t>
            </a:r>
            <a:r>
              <a:rPr lang="en-US" altLang="ja-JP" sz="3000" dirty="0">
                <a:latin typeface="Times" charset="0"/>
                <a:ea typeface="ＭＳ Ｐゴシック" charset="0"/>
                <a:cs typeface="ＭＳ Ｐゴシック" charset="0"/>
              </a:rPr>
              <a:t>A more accurate assessment of the performance of U.S. students would be obtained by comparing the scores of American schools with comparable poverty rates to those of other countries.</a:t>
            </a:r>
            <a:r>
              <a:rPr lang="ja-JP" altLang="en-US" sz="3000" dirty="0">
                <a:latin typeface="Times" charset="0"/>
                <a:ea typeface="ＭＳ Ｐゴシック" charset="0"/>
                <a:cs typeface="ＭＳ Ｐゴシック" charset="0"/>
              </a:rPr>
              <a:t>”</a:t>
            </a:r>
            <a:endParaRPr lang="en-US" altLang="ja-JP" sz="3000" dirty="0">
              <a:latin typeface="Times" charset="0"/>
              <a:ea typeface="ＭＳ Ｐゴシック" charset="0"/>
              <a:cs typeface="ＭＳ Ｐゴシック" charset="0"/>
            </a:endParaRPr>
          </a:p>
          <a:p>
            <a:pPr>
              <a:buFontTx/>
              <a:buNone/>
            </a:pPr>
            <a:r>
              <a:rPr lang="ja-JP" altLang="en-US" sz="3000" dirty="0">
                <a:latin typeface="Times" charset="0"/>
                <a:ea typeface="ＭＳ Ｐゴシック" charset="0"/>
                <a:cs typeface="ＭＳ Ｐゴシック" charset="0"/>
              </a:rPr>
              <a:t>“</a:t>
            </a:r>
            <a:r>
              <a:rPr lang="en-US" altLang="ja-JP" sz="3000" dirty="0">
                <a:latin typeface="Times" charset="0"/>
                <a:ea typeface="ＭＳ Ｐゴシック" charset="0"/>
                <a:cs typeface="ＭＳ Ｐゴシック" charset="0"/>
              </a:rPr>
              <a:t>Schools in the United States with less than a 10% poverty rate had a PISA score of 551.  When compared to the ten countries with similar poverty numbers, that score ranked first.</a:t>
            </a:r>
            <a:r>
              <a:rPr lang="ja-JP" altLang="en-US" sz="3000" dirty="0" smtClean="0">
                <a:latin typeface="Times" charset="0"/>
                <a:ea typeface="ＭＳ Ｐゴシック" charset="0"/>
                <a:cs typeface="ＭＳ Ｐゴシック" charset="0"/>
              </a:rPr>
              <a:t>”</a:t>
            </a:r>
            <a:endParaRPr lang="en-US" altLang="ja-JP" sz="3000" dirty="0">
              <a:latin typeface="Times" charset="0"/>
              <a:ea typeface="ＭＳ Ｐゴシック" charset="0"/>
              <a:cs typeface="ＭＳ Ｐゴシック" charset="0"/>
            </a:endParaRPr>
          </a:p>
        </p:txBody>
      </p:sp>
      <p:sp>
        <p:nvSpPr>
          <p:cNvPr id="2" name="TextBox 1"/>
          <p:cNvSpPr txBox="1"/>
          <p:nvPr/>
        </p:nvSpPr>
        <p:spPr>
          <a:xfrm>
            <a:off x="95502" y="6324600"/>
            <a:ext cx="9023098" cy="400110"/>
          </a:xfrm>
          <a:prstGeom prst="rect">
            <a:avLst/>
          </a:prstGeom>
          <a:noFill/>
        </p:spPr>
        <p:txBody>
          <a:bodyPr wrap="none" rtlCol="0">
            <a:spAutoFit/>
          </a:bodyPr>
          <a:lstStyle/>
          <a:p>
            <a:r>
              <a:rPr lang="en-US" sz="2000" dirty="0" smtClean="0">
                <a:hlinkClick r:id="rId2"/>
              </a:rPr>
              <a:t>http://nasspblogs.org/principaldifference/2010/12/pisa_its_poverty_not_stupid_1.html</a:t>
            </a:r>
            <a:r>
              <a:rPr lang="en-US" sz="2000" dirty="0" smtClean="0"/>
              <a:t>  </a:t>
            </a:r>
            <a:endParaRPr lang="en-US" sz="2000" dirty="0"/>
          </a:p>
        </p:txBody>
      </p:sp>
      <p:pic>
        <p:nvPicPr>
          <p:cNvPr id="3" name="Picture 2"/>
          <p:cNvPicPr>
            <a:picLocks noChangeAspect="1"/>
          </p:cNvPicPr>
          <p:nvPr/>
        </p:nvPicPr>
        <p:blipFill>
          <a:blip r:embed="rId3"/>
          <a:stretch>
            <a:fillRect/>
          </a:stretch>
        </p:blipFill>
        <p:spPr>
          <a:xfrm>
            <a:off x="0" y="0"/>
            <a:ext cx="4292600" cy="735874"/>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3"/>
          <p:cNvSpPr>
            <a:spLocks noChangeArrowheads="1"/>
          </p:cNvSpPr>
          <p:nvPr/>
        </p:nvSpPr>
        <p:spPr bwMode="auto">
          <a:xfrm>
            <a:off x="1371600" y="1905000"/>
            <a:ext cx="60198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u="sng" dirty="0"/>
              <a:t>Country              Poverty Rate    PISA Score</a:t>
            </a:r>
          </a:p>
          <a:p>
            <a:r>
              <a:rPr lang="en-US" dirty="0"/>
              <a:t>United States         &lt;10%               551</a:t>
            </a:r>
          </a:p>
          <a:p>
            <a:r>
              <a:rPr lang="en-US" dirty="0"/>
              <a:t>Finland                     </a:t>
            </a:r>
            <a:r>
              <a:rPr lang="en-US" dirty="0" smtClean="0"/>
              <a:t>3.4</a:t>
            </a:r>
            <a:r>
              <a:rPr lang="en-US" dirty="0"/>
              <a:t>%          </a:t>
            </a:r>
            <a:r>
              <a:rPr lang="en-US" dirty="0" smtClean="0"/>
              <a:t>   536</a:t>
            </a:r>
            <a:endParaRPr lang="en-US" dirty="0"/>
          </a:p>
          <a:p>
            <a:r>
              <a:rPr lang="en-US" dirty="0"/>
              <a:t>Netherlands              </a:t>
            </a:r>
            <a:r>
              <a:rPr lang="en-US" dirty="0" smtClean="0"/>
              <a:t>9.0</a:t>
            </a:r>
            <a:r>
              <a:rPr lang="en-US" dirty="0"/>
              <a:t>%          </a:t>
            </a:r>
            <a:r>
              <a:rPr lang="en-US" dirty="0" smtClean="0"/>
              <a:t>   508</a:t>
            </a:r>
            <a:endParaRPr lang="en-US" dirty="0"/>
          </a:p>
          <a:p>
            <a:r>
              <a:rPr lang="en-US" dirty="0"/>
              <a:t>Belgium                   </a:t>
            </a:r>
            <a:r>
              <a:rPr lang="en-US" dirty="0" smtClean="0"/>
              <a:t> 6.7</a:t>
            </a:r>
            <a:r>
              <a:rPr lang="en-US" dirty="0"/>
              <a:t>%          </a:t>
            </a:r>
            <a:r>
              <a:rPr lang="en-US" dirty="0" smtClean="0"/>
              <a:t>   506</a:t>
            </a:r>
            <a:endParaRPr lang="en-US" dirty="0"/>
          </a:p>
          <a:p>
            <a:r>
              <a:rPr lang="en-US" dirty="0"/>
              <a:t>Norway                     </a:t>
            </a:r>
            <a:r>
              <a:rPr lang="en-US" dirty="0" smtClean="0"/>
              <a:t>3.6</a:t>
            </a:r>
            <a:r>
              <a:rPr lang="en-US" dirty="0"/>
              <a:t>%          </a:t>
            </a:r>
            <a:r>
              <a:rPr lang="en-US" dirty="0" smtClean="0"/>
              <a:t>   503</a:t>
            </a:r>
            <a:endParaRPr lang="en-US" dirty="0"/>
          </a:p>
          <a:p>
            <a:r>
              <a:rPr lang="en-US" dirty="0"/>
              <a:t>Switzerland               </a:t>
            </a:r>
            <a:r>
              <a:rPr lang="en-US" dirty="0" smtClean="0"/>
              <a:t>6.8</a:t>
            </a:r>
            <a:r>
              <a:rPr lang="en-US" dirty="0"/>
              <a:t>%          </a:t>
            </a:r>
            <a:r>
              <a:rPr lang="en-US" dirty="0" smtClean="0"/>
              <a:t>   501</a:t>
            </a:r>
            <a:endParaRPr lang="en-US" dirty="0"/>
          </a:p>
          <a:p>
            <a:r>
              <a:rPr lang="en-US" dirty="0"/>
              <a:t>France                       </a:t>
            </a:r>
            <a:r>
              <a:rPr lang="en-US" dirty="0" smtClean="0"/>
              <a:t>7.3</a:t>
            </a:r>
            <a:r>
              <a:rPr lang="en-US" dirty="0"/>
              <a:t>%          </a:t>
            </a:r>
            <a:r>
              <a:rPr lang="en-US" dirty="0" smtClean="0"/>
              <a:t>   496</a:t>
            </a:r>
            <a:endParaRPr lang="en-US" dirty="0"/>
          </a:p>
          <a:p>
            <a:r>
              <a:rPr lang="en-US" dirty="0"/>
              <a:t>Denmark                   </a:t>
            </a:r>
            <a:r>
              <a:rPr lang="en-US" dirty="0" smtClean="0"/>
              <a:t>2.4</a:t>
            </a:r>
            <a:r>
              <a:rPr lang="en-US" dirty="0"/>
              <a:t>%          </a:t>
            </a:r>
            <a:r>
              <a:rPr lang="en-US" dirty="0" smtClean="0"/>
              <a:t>   495</a:t>
            </a:r>
            <a:endParaRPr lang="en-US" dirty="0"/>
          </a:p>
          <a:p>
            <a:r>
              <a:rPr lang="en-US" dirty="0"/>
              <a:t>Czech Republic        </a:t>
            </a:r>
            <a:r>
              <a:rPr lang="en-US" dirty="0" smtClean="0"/>
              <a:t>7.2</a:t>
            </a:r>
            <a:r>
              <a:rPr lang="en-US" dirty="0"/>
              <a:t>%         </a:t>
            </a:r>
            <a:r>
              <a:rPr lang="en-US" dirty="0" smtClean="0"/>
              <a:t>    478</a:t>
            </a:r>
            <a:endParaRPr lang="en-US" dirty="0"/>
          </a:p>
        </p:txBody>
      </p:sp>
      <p:sp>
        <p:nvSpPr>
          <p:cNvPr id="32770" name="Title 1"/>
          <p:cNvSpPr>
            <a:spLocks noGrp="1"/>
          </p:cNvSpPr>
          <p:nvPr>
            <p:ph type="title"/>
          </p:nvPr>
        </p:nvSpPr>
        <p:spPr>
          <a:xfrm rot="16200000">
            <a:off x="-2171700" y="3543300"/>
            <a:ext cx="5486400" cy="1143000"/>
          </a:xfrm>
        </p:spPr>
        <p:txBody>
          <a:bodyPr/>
          <a:lstStyle/>
          <a:p>
            <a:r>
              <a:rPr lang="en-US" dirty="0">
                <a:latin typeface="Times" charset="0"/>
                <a:ea typeface="ＭＳ Ｐゴシック" charset="0"/>
                <a:cs typeface="ＭＳ Ｐゴシック" charset="0"/>
              </a:rPr>
              <a:t>&lt;10% poverty</a:t>
            </a:r>
          </a:p>
        </p:txBody>
      </p:sp>
      <p:pic>
        <p:nvPicPr>
          <p:cNvPr id="4" name="Picture 3"/>
          <p:cNvPicPr>
            <a:picLocks noChangeAspect="1"/>
          </p:cNvPicPr>
          <p:nvPr/>
        </p:nvPicPr>
        <p:blipFill>
          <a:blip r:embed="rId2"/>
          <a:stretch>
            <a:fillRect/>
          </a:stretch>
        </p:blipFill>
        <p:spPr>
          <a:xfrm>
            <a:off x="0" y="0"/>
            <a:ext cx="4292600" cy="735874"/>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rot="16200000">
            <a:off x="-2857500" y="2857500"/>
            <a:ext cx="6858000" cy="1143000"/>
          </a:xfrm>
        </p:spPr>
        <p:txBody>
          <a:bodyPr/>
          <a:lstStyle/>
          <a:p>
            <a:r>
              <a:rPr lang="en-US">
                <a:latin typeface="Times" charset="0"/>
                <a:ea typeface="ＭＳ Ｐゴシック" charset="0"/>
                <a:cs typeface="ＭＳ Ｐゴシック" charset="0"/>
              </a:rPr>
              <a:t>10 – 24.9% poverty </a:t>
            </a:r>
          </a:p>
        </p:txBody>
      </p:sp>
      <p:graphicFrame>
        <p:nvGraphicFramePr>
          <p:cNvPr id="33794" name="Object 2"/>
          <p:cNvGraphicFramePr>
            <a:graphicFrameLocks noChangeAspect="1"/>
          </p:cNvGraphicFramePr>
          <p:nvPr>
            <p:extLst>
              <p:ext uri="{D42A27DB-BD31-4B8C-83A1-F6EECF244321}">
                <p14:modId xmlns:p14="http://schemas.microsoft.com/office/powerpoint/2010/main" val="531287586"/>
              </p:ext>
            </p:extLst>
          </p:nvPr>
        </p:nvGraphicFramePr>
        <p:xfrm>
          <a:off x="2819400" y="914400"/>
          <a:ext cx="7086600" cy="6240463"/>
        </p:xfrm>
        <a:graphic>
          <a:graphicData uri="http://schemas.openxmlformats.org/presentationml/2006/ole">
            <mc:AlternateContent xmlns:mc="http://schemas.openxmlformats.org/markup-compatibility/2006">
              <mc:Choice xmlns:v="urn:schemas-microsoft-com:vml" Requires="v">
                <p:oleObj spid="_x0000_s33839" name="Document" r:id="rId3" imgW="21942857" imgH="19555556" progId="Word.Document.12">
                  <p:link updateAutomatic="1"/>
                </p:oleObj>
              </mc:Choice>
              <mc:Fallback>
                <p:oleObj name="Document" r:id="rId3" imgW="21942857" imgH="19555556" progId="Word.Document.12">
                  <p:link updateAutomatic="1"/>
                  <p:pic>
                    <p:nvPicPr>
                      <p:cNvPr id="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914400"/>
                        <a:ext cx="7086600" cy="62404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4" name="Picture 3"/>
          <p:cNvPicPr>
            <a:picLocks noChangeAspect="1"/>
          </p:cNvPicPr>
          <p:nvPr/>
        </p:nvPicPr>
        <p:blipFill>
          <a:blip r:embed="rId5"/>
          <a:stretch>
            <a:fillRect/>
          </a:stretch>
        </p:blipFill>
        <p:spPr>
          <a:xfrm>
            <a:off x="12700" y="0"/>
            <a:ext cx="4292600" cy="735874"/>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Content Placeholder 2"/>
          <p:cNvSpPr>
            <a:spLocks noGrp="1"/>
          </p:cNvSpPr>
          <p:nvPr>
            <p:ph idx="1"/>
          </p:nvPr>
        </p:nvSpPr>
        <p:spPr>
          <a:xfrm>
            <a:off x="609600" y="914400"/>
            <a:ext cx="7772400" cy="5181600"/>
          </a:xfrm>
          <a:ln w="6350">
            <a:noFill/>
          </a:ln>
          <a:effectLst/>
        </p:spPr>
        <p:txBody>
          <a:bodyPr/>
          <a:lstStyle/>
          <a:p>
            <a:pPr marL="0">
              <a:buFontTx/>
              <a:buNone/>
            </a:pPr>
            <a:r>
              <a:rPr lang="ja-JP" altLang="en-US" sz="3000" dirty="0">
                <a:latin typeface="Times" charset="0"/>
                <a:ea typeface="ＭＳ Ｐゴシック" charset="0"/>
                <a:cs typeface="ＭＳ Ｐゴシック" charset="0"/>
              </a:rPr>
              <a:t>“</a:t>
            </a:r>
            <a:r>
              <a:rPr lang="en-US" altLang="ja-JP" sz="3000" dirty="0">
                <a:latin typeface="Times" charset="0"/>
                <a:ea typeface="ＭＳ Ｐゴシック" charset="0"/>
                <a:cs typeface="ＭＳ Ｐゴシック" charset="0"/>
              </a:rPr>
              <a:t>The problem is not as much with our educational system as it is with our high poverty rates. </a:t>
            </a:r>
            <a:r>
              <a:rPr lang="en-US" altLang="ja-JP" sz="3000" dirty="0" smtClean="0">
                <a:latin typeface="Times" charset="0"/>
                <a:ea typeface="ＭＳ Ｐゴシック" charset="0"/>
                <a:cs typeface="ＭＳ Ｐゴシック" charset="0"/>
              </a:rPr>
              <a:t> The </a:t>
            </a:r>
            <a:r>
              <a:rPr lang="en-US" altLang="ja-JP" sz="3000" dirty="0">
                <a:latin typeface="Times" charset="0"/>
                <a:ea typeface="ＭＳ Ｐゴシック" charset="0"/>
                <a:cs typeface="ＭＳ Ｐゴシック" charset="0"/>
              </a:rPr>
              <a:t>real crisis is the level of poverty in too many of our schools and the relationship between poverty and student achievement</a:t>
            </a:r>
            <a:r>
              <a:rPr lang="en-US" altLang="ja-JP" sz="3000" dirty="0" smtClean="0">
                <a:latin typeface="Times" charset="0"/>
                <a:ea typeface="ＭＳ Ｐゴシック" charset="0"/>
                <a:cs typeface="ＭＳ Ｐゴシック" charset="0"/>
              </a:rPr>
              <a:t>.  </a:t>
            </a:r>
            <a:r>
              <a:rPr lang="en-US" altLang="ja-JP" sz="3000" dirty="0">
                <a:latin typeface="Times" charset="0"/>
                <a:ea typeface="ＭＳ Ｐゴシック" charset="0"/>
                <a:cs typeface="ＭＳ Ｐゴシック" charset="0"/>
              </a:rPr>
              <a:t>Our lowest achieving schools are the most under-resourced schools with the highest number of disadvantaged students. </a:t>
            </a:r>
            <a:r>
              <a:rPr lang="en-US" altLang="ja-JP" sz="3000" dirty="0" smtClean="0">
                <a:latin typeface="Times" charset="0"/>
                <a:ea typeface="ＭＳ Ｐゴシック" charset="0"/>
                <a:cs typeface="ＭＳ Ｐゴシック" charset="0"/>
              </a:rPr>
              <a:t> We </a:t>
            </a:r>
            <a:r>
              <a:rPr lang="en-US" altLang="ja-JP" sz="3000" dirty="0">
                <a:latin typeface="Times" charset="0"/>
                <a:ea typeface="ＭＳ Ｐゴシック" charset="0"/>
                <a:cs typeface="ＭＳ Ｐゴシック" charset="0"/>
              </a:rPr>
              <a:t>cannot treat these schools in the same way that we would schools in more advantaged neighborhoods or we will continue to get the same results.</a:t>
            </a:r>
            <a:r>
              <a:rPr lang="ja-JP" altLang="en-US" sz="3000" dirty="0">
                <a:latin typeface="Times" charset="0"/>
                <a:ea typeface="ＭＳ Ｐゴシック" charset="0"/>
                <a:cs typeface="ＭＳ Ｐゴシック" charset="0"/>
              </a:rPr>
              <a:t>”</a:t>
            </a:r>
            <a:r>
              <a:rPr lang="en-US" altLang="ja-JP" sz="3000" dirty="0">
                <a:latin typeface="Times" charset="0"/>
                <a:ea typeface="ＭＳ Ｐゴシック" charset="0"/>
                <a:cs typeface="ＭＳ Ｐゴシック" charset="0"/>
              </a:rPr>
              <a:t> </a:t>
            </a:r>
            <a:endParaRPr lang="en-US" sz="3000" dirty="0">
              <a:latin typeface="Times" charset="0"/>
              <a:ea typeface="ＭＳ Ｐゴシック" charset="0"/>
              <a:cs typeface="ＭＳ Ｐゴシック" charset="0"/>
            </a:endParaRPr>
          </a:p>
        </p:txBody>
      </p:sp>
      <p:sp>
        <p:nvSpPr>
          <p:cNvPr id="34818" name="TextBox 3"/>
          <p:cNvSpPr txBox="1">
            <a:spLocks noChangeArrowheads="1"/>
          </p:cNvSpPr>
          <p:nvPr/>
        </p:nvSpPr>
        <p:spPr bwMode="auto">
          <a:xfrm>
            <a:off x="457200" y="6096000"/>
            <a:ext cx="8139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a:hlinkClick r:id="rId2"/>
              </a:rPr>
              <a:t>http://nasspblogs.org/principaldifference/2010/12/pisa_its_poverty_not_stupid_1.html</a:t>
            </a:r>
            <a:r>
              <a:rPr lang="en-US" sz="1800"/>
              <a:t>  </a:t>
            </a:r>
          </a:p>
        </p:txBody>
      </p:sp>
      <p:pic>
        <p:nvPicPr>
          <p:cNvPr id="4" name="Picture 3"/>
          <p:cNvPicPr>
            <a:picLocks noChangeAspect="1"/>
          </p:cNvPicPr>
          <p:nvPr/>
        </p:nvPicPr>
        <p:blipFill>
          <a:blip r:embed="rId3"/>
          <a:stretch>
            <a:fillRect/>
          </a:stretch>
        </p:blipFill>
        <p:spPr>
          <a:xfrm>
            <a:off x="0" y="0"/>
            <a:ext cx="4292600" cy="735874"/>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305800" cy="762000"/>
          </a:xfrm>
        </p:spPr>
        <p:txBody>
          <a:bodyPr/>
          <a:lstStyle/>
          <a:p>
            <a:r>
              <a:rPr lang="en-US" sz="2000" dirty="0" smtClean="0"/>
              <a:t>Yellow dots: US 0-10, 10-25, 25-50, </a:t>
            </a:r>
            <a:r>
              <a:rPr lang="en-US" sz="2000" dirty="0" err="1" smtClean="0"/>
              <a:t>avg</a:t>
            </a:r>
            <a:r>
              <a:rPr lang="en-US" sz="2000" dirty="0" smtClean="0"/>
              <a:t>, 50-75 and 75-100% kids in poverty</a:t>
            </a:r>
            <a:endParaRPr lang="en-US" sz="2000" dirty="0"/>
          </a:p>
        </p:txBody>
      </p:sp>
      <p:sp>
        <p:nvSpPr>
          <p:cNvPr id="4" name="TextBox 3"/>
          <p:cNvSpPr txBox="1"/>
          <p:nvPr/>
        </p:nvSpPr>
        <p:spPr>
          <a:xfrm rot="16200000">
            <a:off x="5449720" y="3176419"/>
            <a:ext cx="6926896" cy="461665"/>
          </a:xfrm>
          <a:prstGeom prst="rect">
            <a:avLst/>
          </a:prstGeom>
          <a:noFill/>
        </p:spPr>
        <p:txBody>
          <a:bodyPr wrap="none" rtlCol="0">
            <a:spAutoFit/>
          </a:bodyPr>
          <a:lstStyle/>
          <a:p>
            <a:r>
              <a:rPr lang="en-US" dirty="0">
                <a:hlinkClick r:id="rId2"/>
              </a:rPr>
              <a:t>http://uteachweb.cns.utexas.edu/Marder/</a:t>
            </a:r>
            <a:r>
              <a:rPr lang="en-US" dirty="0" smtClean="0">
                <a:hlinkClick r:id="rId2"/>
              </a:rPr>
              <a:t>Visualizations</a:t>
            </a:r>
            <a:r>
              <a:rPr lang="en-US" dirty="0" smtClean="0"/>
              <a:t> </a:t>
            </a:r>
            <a:endParaRPr lang="en-US" dirty="0"/>
          </a:p>
        </p:txBody>
      </p:sp>
      <p:sp>
        <p:nvSpPr>
          <p:cNvPr id="5" name="TextBox 4"/>
          <p:cNvSpPr txBox="1"/>
          <p:nvPr/>
        </p:nvSpPr>
        <p:spPr>
          <a:xfrm>
            <a:off x="304800" y="6400800"/>
            <a:ext cx="7987659" cy="307777"/>
          </a:xfrm>
          <a:prstGeom prst="rect">
            <a:avLst/>
          </a:prstGeom>
          <a:noFill/>
        </p:spPr>
        <p:txBody>
          <a:bodyPr wrap="none" rtlCol="0">
            <a:spAutoFit/>
          </a:bodyPr>
          <a:lstStyle/>
          <a:p>
            <a:r>
              <a:rPr lang="en-US" sz="1400" dirty="0">
                <a:hlinkClick r:id="rId3"/>
              </a:rPr>
              <a:t>http://public.tableausoftware.com/views/PISAScoresvsPoverty/Sheet1?:embed=yes&amp;:toolbar=yes&amp;:tabs=</a:t>
            </a:r>
            <a:r>
              <a:rPr lang="en-US" sz="1400" dirty="0" smtClean="0">
                <a:hlinkClick r:id="rId3"/>
              </a:rPr>
              <a:t>no</a:t>
            </a:r>
            <a:r>
              <a:rPr lang="en-US" sz="1400" dirty="0" smtClean="0"/>
              <a:t> </a:t>
            </a:r>
            <a:endParaRPr lang="en-US" sz="1400" dirty="0"/>
          </a:p>
        </p:txBody>
      </p:sp>
      <p:pic>
        <p:nvPicPr>
          <p:cNvPr id="3" name="Picture 2" descr="Screen shot 2012-11-16 at 3.46.06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0" y="685800"/>
            <a:ext cx="6934200" cy="5720530"/>
          </a:xfrm>
          <a:prstGeom prst="rect">
            <a:avLst/>
          </a:prstGeom>
        </p:spPr>
      </p:pic>
    </p:spTree>
    <p:extLst>
      <p:ext uri="{BB962C8B-B14F-4D97-AF65-F5344CB8AC3E}">
        <p14:creationId xmlns:p14="http://schemas.microsoft.com/office/powerpoint/2010/main" val="48533690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03-04 at 4.28.1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457200"/>
            <a:ext cx="7467600" cy="5830559"/>
          </a:xfrm>
          <a:prstGeom prst="rect">
            <a:avLst/>
          </a:prstGeom>
        </p:spPr>
      </p:pic>
      <p:sp>
        <p:nvSpPr>
          <p:cNvPr id="5" name="TextBox 4"/>
          <p:cNvSpPr txBox="1"/>
          <p:nvPr/>
        </p:nvSpPr>
        <p:spPr>
          <a:xfrm rot="16200000">
            <a:off x="5642597" y="3272803"/>
            <a:ext cx="6426960" cy="338554"/>
          </a:xfrm>
          <a:prstGeom prst="rect">
            <a:avLst/>
          </a:prstGeom>
          <a:noFill/>
        </p:spPr>
        <p:txBody>
          <a:bodyPr wrap="none" rtlCol="0">
            <a:spAutoFit/>
          </a:bodyPr>
          <a:lstStyle/>
          <a:p>
            <a:r>
              <a:rPr lang="en-US" sz="1600" dirty="0">
                <a:hlinkClick r:id="rId3"/>
              </a:rPr>
              <a:t>http://uteachweb.cns.utexas.edu/sites/default/files/</a:t>
            </a:r>
            <a:r>
              <a:rPr lang="en-US" sz="1600" dirty="0" smtClean="0">
                <a:hlinkClick r:id="rId3"/>
              </a:rPr>
              <a:t>TexasChartersMovie.mov</a:t>
            </a:r>
            <a:r>
              <a:rPr lang="en-US" sz="1600" dirty="0" smtClean="0"/>
              <a:t> </a:t>
            </a:r>
            <a:endParaRPr lang="en-US" sz="1600" dirty="0"/>
          </a:p>
        </p:txBody>
      </p:sp>
    </p:spTree>
    <p:extLst>
      <p:ext uri="{BB962C8B-B14F-4D97-AF65-F5344CB8AC3E}">
        <p14:creationId xmlns:p14="http://schemas.microsoft.com/office/powerpoint/2010/main" val="214581595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5-11-20 at 1.58.4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0"/>
            <a:ext cx="6089282" cy="6858000"/>
          </a:xfrm>
          <a:prstGeom prst="rect">
            <a:avLst/>
          </a:prstGeom>
        </p:spPr>
      </p:pic>
      <p:sp>
        <p:nvSpPr>
          <p:cNvPr id="5" name="TextBox 4"/>
          <p:cNvSpPr txBox="1"/>
          <p:nvPr/>
        </p:nvSpPr>
        <p:spPr>
          <a:xfrm rot="16200000">
            <a:off x="5408891" y="3262521"/>
            <a:ext cx="6985218" cy="307777"/>
          </a:xfrm>
          <a:prstGeom prst="rect">
            <a:avLst/>
          </a:prstGeom>
          <a:noFill/>
        </p:spPr>
        <p:txBody>
          <a:bodyPr wrap="none" rtlCol="0">
            <a:spAutoFit/>
          </a:bodyPr>
          <a:lstStyle/>
          <a:p>
            <a:r>
              <a:rPr lang="en-US" sz="1400" dirty="0">
                <a:hlinkClick r:id="rId3"/>
              </a:rPr>
              <a:t>http://www.edweek.org/media/2015/05/28/33dc-statebystate-gradrate-economicstatus-c1-2.</a:t>
            </a:r>
            <a:r>
              <a:rPr lang="en-US" sz="1400" dirty="0" smtClean="0">
                <a:hlinkClick r:id="rId3"/>
              </a:rPr>
              <a:t>jpg</a:t>
            </a:r>
            <a:r>
              <a:rPr lang="en-US" sz="1400" dirty="0" smtClean="0"/>
              <a:t> </a:t>
            </a:r>
            <a:endParaRPr lang="en-US" sz="1400" dirty="0"/>
          </a:p>
        </p:txBody>
      </p:sp>
    </p:spTree>
    <p:extLst>
      <p:ext uri="{BB962C8B-B14F-4D97-AF65-F5344CB8AC3E}">
        <p14:creationId xmlns:p14="http://schemas.microsoft.com/office/powerpoint/2010/main" val="46816320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ctrTitle"/>
          </p:nvPr>
        </p:nvSpPr>
        <p:spPr>
          <a:xfrm>
            <a:off x="609600" y="0"/>
            <a:ext cx="7772400" cy="1143000"/>
          </a:xfrm>
        </p:spPr>
        <p:txBody>
          <a:bodyPr/>
          <a:lstStyle/>
          <a:p>
            <a:pPr eaLnBrk="1" hangingPunct="1"/>
            <a:r>
              <a:rPr lang="en-US">
                <a:latin typeface="Times" charset="0"/>
                <a:ea typeface="ＭＳ Ｐゴシック" charset="0"/>
                <a:cs typeface="ＭＳ Ｐゴシック" charset="0"/>
              </a:rPr>
              <a:t>First the good news:</a:t>
            </a:r>
          </a:p>
        </p:txBody>
      </p:sp>
      <p:sp>
        <p:nvSpPr>
          <p:cNvPr id="17410" name="Rectangle 3"/>
          <p:cNvSpPr>
            <a:spLocks noGrp="1" noChangeArrowheads="1"/>
          </p:cNvSpPr>
          <p:nvPr>
            <p:ph type="subTitle" idx="1"/>
          </p:nvPr>
        </p:nvSpPr>
        <p:spPr/>
        <p:txBody>
          <a:bodyPr/>
          <a:lstStyle/>
          <a:p>
            <a:pPr eaLnBrk="1" hangingPunct="1"/>
            <a:endParaRPr lang="en-US">
              <a:latin typeface="Times" charset="0"/>
              <a:ea typeface="ＭＳ Ｐゴシック" charset="0"/>
              <a:cs typeface="ＭＳ Ｐゴシック" charset="0"/>
            </a:endParaRPr>
          </a:p>
        </p:txBody>
      </p:sp>
      <p:pic>
        <p:nvPicPr>
          <p:cNvPr id="307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108075"/>
            <a:ext cx="8610600" cy="553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p:cut/>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fade">
                                      <p:cBhvr>
                                        <p:cTn id="7" dur="500"/>
                                        <p:tgtEl>
                                          <p:spTgt spid="30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Screen Shot 2015-11-20 at 3.05.51 PM.png">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4" y="609600"/>
            <a:ext cx="9144000" cy="5831353"/>
          </a:xfrm>
          <a:prstGeom prst="rect">
            <a:avLst/>
          </a:prstGeom>
        </p:spPr>
      </p:pic>
      <p:sp>
        <p:nvSpPr>
          <p:cNvPr id="5" name="TextBox 4"/>
          <p:cNvSpPr txBox="1"/>
          <p:nvPr/>
        </p:nvSpPr>
        <p:spPr>
          <a:xfrm>
            <a:off x="-16751" y="76200"/>
            <a:ext cx="4731884" cy="461665"/>
          </a:xfrm>
          <a:prstGeom prst="rect">
            <a:avLst/>
          </a:prstGeom>
          <a:noFill/>
        </p:spPr>
        <p:txBody>
          <a:bodyPr wrap="none" rtlCol="0">
            <a:spAutoFit/>
          </a:bodyPr>
          <a:lstStyle/>
          <a:p>
            <a:r>
              <a:rPr lang="en-US" dirty="0" smtClean="0"/>
              <a:t>Graduation rates for some subgroups</a:t>
            </a:r>
            <a:endParaRPr lang="en-US" dirty="0"/>
          </a:p>
        </p:txBody>
      </p:sp>
      <p:sp>
        <p:nvSpPr>
          <p:cNvPr id="6" name="TextBox 5"/>
          <p:cNvSpPr txBox="1"/>
          <p:nvPr/>
        </p:nvSpPr>
        <p:spPr>
          <a:xfrm>
            <a:off x="6775092" y="228600"/>
            <a:ext cx="2388895" cy="307777"/>
          </a:xfrm>
          <a:prstGeom prst="rect">
            <a:avLst/>
          </a:prstGeom>
          <a:noFill/>
        </p:spPr>
        <p:txBody>
          <a:bodyPr wrap="none" rtlCol="0">
            <a:spAutoFit/>
          </a:bodyPr>
          <a:lstStyle/>
          <a:p>
            <a:r>
              <a:rPr lang="en-US" sz="1400" dirty="0" smtClean="0"/>
              <a:t>Published online 29 May 2015</a:t>
            </a:r>
            <a:endParaRPr lang="en-US" sz="1400" dirty="0"/>
          </a:p>
        </p:txBody>
      </p:sp>
      <p:sp>
        <p:nvSpPr>
          <p:cNvPr id="8" name="TextBox 7"/>
          <p:cNvSpPr txBox="1"/>
          <p:nvPr/>
        </p:nvSpPr>
        <p:spPr>
          <a:xfrm>
            <a:off x="319800" y="6400800"/>
            <a:ext cx="8140545" cy="307777"/>
          </a:xfrm>
          <a:prstGeom prst="rect">
            <a:avLst/>
          </a:prstGeom>
          <a:noFill/>
        </p:spPr>
        <p:txBody>
          <a:bodyPr wrap="none" rtlCol="0">
            <a:spAutoFit/>
          </a:bodyPr>
          <a:lstStyle/>
          <a:p>
            <a:r>
              <a:rPr lang="en-US" sz="1400" dirty="0">
                <a:hlinkClick r:id="rId2"/>
              </a:rPr>
              <a:t>http://www.edweek.org/ew/dc/2015/map-graduation-rates-by-state-student-group.html?intc=EW-DC15-</a:t>
            </a:r>
            <a:r>
              <a:rPr lang="en-US" sz="1400" dirty="0" smtClean="0">
                <a:hlinkClick r:id="rId2"/>
              </a:rPr>
              <a:t>LNAV</a:t>
            </a:r>
            <a:r>
              <a:rPr lang="en-US" sz="1400" dirty="0" smtClean="0"/>
              <a:t> </a:t>
            </a:r>
            <a:endParaRPr lang="en-US" sz="1400" dirty="0"/>
          </a:p>
        </p:txBody>
      </p:sp>
    </p:spTree>
    <p:extLst>
      <p:ext uri="{BB962C8B-B14F-4D97-AF65-F5344CB8AC3E}">
        <p14:creationId xmlns:p14="http://schemas.microsoft.com/office/powerpoint/2010/main" val="426352210"/>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rot="16200000">
            <a:off x="6515894" y="3390106"/>
            <a:ext cx="44989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dirty="0">
                <a:hlinkClick r:id="rId2"/>
              </a:rPr>
              <a:t>http://www.k12.wa.us/DataAdmin</a:t>
            </a:r>
            <a:r>
              <a:rPr lang="en-US" dirty="0" smtClean="0">
                <a:hlinkClick r:id="rId2"/>
              </a:rPr>
              <a:t>/</a:t>
            </a:r>
            <a:r>
              <a:rPr lang="en-US" dirty="0" smtClean="0"/>
              <a:t> </a:t>
            </a:r>
            <a:endParaRPr lang="en-US" dirty="0"/>
          </a:p>
        </p:txBody>
      </p:sp>
      <p:sp>
        <p:nvSpPr>
          <p:cNvPr id="2" name="Title 1"/>
          <p:cNvSpPr>
            <a:spLocks noGrp="1"/>
          </p:cNvSpPr>
          <p:nvPr>
            <p:ph type="title"/>
          </p:nvPr>
        </p:nvSpPr>
        <p:spPr>
          <a:xfrm>
            <a:off x="0" y="0"/>
            <a:ext cx="9144000" cy="685800"/>
          </a:xfrm>
        </p:spPr>
        <p:txBody>
          <a:bodyPr/>
          <a:lstStyle/>
          <a:p>
            <a:pPr algn="l"/>
            <a:r>
              <a:rPr lang="en-US" sz="3200" dirty="0" smtClean="0"/>
              <a:t>Class of </a:t>
            </a:r>
            <a:r>
              <a:rPr lang="en-US" sz="3200" dirty="0" smtClean="0"/>
              <a:t>2014 </a:t>
            </a:r>
            <a:r>
              <a:rPr lang="en-US" sz="3200" dirty="0" smtClean="0"/>
              <a:t>– Washington State</a:t>
            </a:r>
            <a:endParaRPr lang="en-US" sz="3200" dirty="0"/>
          </a:p>
        </p:txBody>
      </p:sp>
      <p:pic>
        <p:nvPicPr>
          <p:cNvPr id="9" name="Picture 8"/>
          <p:cNvPicPr>
            <a:picLocks noChangeAspect="1"/>
          </p:cNvPicPr>
          <p:nvPr/>
        </p:nvPicPr>
        <p:blipFill>
          <a:blip r:embed="rId3"/>
          <a:stretch>
            <a:fillRect/>
          </a:stretch>
        </p:blipFill>
        <p:spPr>
          <a:xfrm>
            <a:off x="7086600" y="76200"/>
            <a:ext cx="1441450" cy="959219"/>
          </a:xfrm>
          <a:prstGeom prst="rect">
            <a:avLst/>
          </a:prstGeom>
          <a:effectLst>
            <a:outerShdw blurRad="50800" dist="38100" dir="2700000" algn="tl" rotWithShape="0">
              <a:srgbClr val="000000">
                <a:alpha val="43000"/>
              </a:srgbClr>
            </a:outerShdw>
          </a:effectLst>
        </p:spPr>
      </p:pic>
      <p:pic>
        <p:nvPicPr>
          <p:cNvPr id="4" name="Picture 3" descr="Screen Shot 2015-11-24 at 8.33.35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 y="1066800"/>
            <a:ext cx="7546019" cy="5486400"/>
          </a:xfrm>
          <a:prstGeom prst="rect">
            <a:avLst/>
          </a:prstGeom>
        </p:spPr>
      </p:pic>
    </p:spTree>
    <p:extLst>
      <p:ext uri="{BB962C8B-B14F-4D97-AF65-F5344CB8AC3E}">
        <p14:creationId xmlns:p14="http://schemas.microsoft.com/office/powerpoint/2010/main" val="358773231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685800"/>
          </a:xfrm>
        </p:spPr>
        <p:txBody>
          <a:bodyPr/>
          <a:lstStyle/>
          <a:p>
            <a:pPr algn="l"/>
            <a:r>
              <a:rPr lang="en-US" sz="3200" dirty="0" smtClean="0"/>
              <a:t>Class of </a:t>
            </a:r>
            <a:r>
              <a:rPr lang="en-US" sz="3200" dirty="0" smtClean="0"/>
              <a:t>2014 </a:t>
            </a:r>
            <a:r>
              <a:rPr lang="en-US" sz="3200" dirty="0" smtClean="0"/>
              <a:t>– Washington State</a:t>
            </a:r>
            <a:endParaRPr lang="en-US" sz="3200" dirty="0"/>
          </a:p>
        </p:txBody>
      </p:sp>
      <p:sp>
        <p:nvSpPr>
          <p:cNvPr id="6" name="Rectangle 3"/>
          <p:cNvSpPr>
            <a:spLocks noChangeArrowheads="1"/>
          </p:cNvSpPr>
          <p:nvPr/>
        </p:nvSpPr>
        <p:spPr bwMode="auto">
          <a:xfrm rot="16200000">
            <a:off x="6515894" y="3390106"/>
            <a:ext cx="44989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dirty="0">
                <a:hlinkClick r:id="rId2"/>
              </a:rPr>
              <a:t>http://www.k12.wa.us/DataAdmin</a:t>
            </a:r>
            <a:r>
              <a:rPr lang="en-US" dirty="0" smtClean="0">
                <a:hlinkClick r:id="rId2"/>
              </a:rPr>
              <a:t>/</a:t>
            </a:r>
            <a:r>
              <a:rPr lang="en-US" dirty="0" smtClean="0"/>
              <a:t> </a:t>
            </a:r>
            <a:endParaRPr lang="en-US" dirty="0"/>
          </a:p>
        </p:txBody>
      </p:sp>
      <p:pic>
        <p:nvPicPr>
          <p:cNvPr id="7" name="Picture 6"/>
          <p:cNvPicPr>
            <a:picLocks noChangeAspect="1"/>
          </p:cNvPicPr>
          <p:nvPr/>
        </p:nvPicPr>
        <p:blipFill>
          <a:blip r:embed="rId3"/>
          <a:stretch>
            <a:fillRect/>
          </a:stretch>
        </p:blipFill>
        <p:spPr>
          <a:xfrm>
            <a:off x="7086600" y="76200"/>
            <a:ext cx="1441450" cy="959219"/>
          </a:xfrm>
          <a:prstGeom prst="rect">
            <a:avLst/>
          </a:prstGeom>
          <a:effectLst>
            <a:outerShdw blurRad="50800" dist="38100" dir="2700000" algn="tl" rotWithShape="0">
              <a:srgbClr val="000000">
                <a:alpha val="43000"/>
              </a:srgbClr>
            </a:outerShdw>
          </a:effectLst>
        </p:spPr>
      </p:pic>
      <p:pic>
        <p:nvPicPr>
          <p:cNvPr id="3" name="Picture 2" descr="Screen Shot 2015-11-24 at 8.34.35 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 y="1066800"/>
            <a:ext cx="7451002" cy="5486400"/>
          </a:xfrm>
          <a:prstGeom prst="rect">
            <a:avLst/>
          </a:prstGeom>
        </p:spPr>
      </p:pic>
    </p:spTree>
    <p:extLst>
      <p:ext uri="{BB962C8B-B14F-4D97-AF65-F5344CB8AC3E}">
        <p14:creationId xmlns:p14="http://schemas.microsoft.com/office/powerpoint/2010/main" val="427390483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772400" cy="1143000"/>
          </a:xfrm>
        </p:spPr>
        <p:txBody>
          <a:bodyPr/>
          <a:lstStyle/>
          <a:p>
            <a:r>
              <a:rPr lang="en-US" dirty="0" smtClean="0"/>
              <a:t>Who does not graduate? </a:t>
            </a:r>
            <a:endParaRPr lang="en-US" dirty="0"/>
          </a:p>
        </p:txBody>
      </p:sp>
      <p:pic>
        <p:nvPicPr>
          <p:cNvPr id="4" name="Picture 3" descr="Screen Shot 2015-11-24 at 8.38.03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1383435"/>
            <a:ext cx="7162800" cy="5474565"/>
          </a:xfrm>
          <a:prstGeom prst="rect">
            <a:avLst/>
          </a:prstGeom>
        </p:spPr>
      </p:pic>
    </p:spTree>
    <p:extLst>
      <p:ext uri="{BB962C8B-B14F-4D97-AF65-F5344CB8AC3E}">
        <p14:creationId xmlns:p14="http://schemas.microsoft.com/office/powerpoint/2010/main" val="3336218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85800" y="76200"/>
            <a:ext cx="7772400" cy="1143000"/>
          </a:xfrm>
        </p:spPr>
        <p:txBody>
          <a:bodyPr/>
          <a:lstStyle/>
          <a:p>
            <a:r>
              <a:rPr lang="en-US" dirty="0" smtClean="0"/>
              <a:t>Why not?</a:t>
            </a:r>
            <a:endParaRPr lang="en-US" dirty="0"/>
          </a:p>
        </p:txBody>
      </p:sp>
      <p:pic>
        <p:nvPicPr>
          <p:cNvPr id="5" name="Picture 4" descr="Screen Shot 2015-11-24 at 8.40.13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1219200"/>
            <a:ext cx="8153400" cy="5594433"/>
          </a:xfrm>
          <a:prstGeom prst="rect">
            <a:avLst/>
          </a:prstGeom>
        </p:spPr>
      </p:pic>
    </p:spTree>
    <p:extLst>
      <p:ext uri="{BB962C8B-B14F-4D97-AF65-F5344CB8AC3E}">
        <p14:creationId xmlns:p14="http://schemas.microsoft.com/office/powerpoint/2010/main" val="749244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4"/>
          <p:cNvSpPr txBox="1">
            <a:spLocks noChangeArrowheads="1"/>
          </p:cNvSpPr>
          <p:nvPr/>
        </p:nvSpPr>
        <p:spPr bwMode="auto">
          <a:xfrm rot="16200000">
            <a:off x="6076098" y="3525102"/>
            <a:ext cx="33047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dirty="0">
                <a:hlinkClick r:id="rId3"/>
              </a:rPr>
              <a:t>http://www.k12.wa.us/dataadmin</a:t>
            </a:r>
            <a:r>
              <a:rPr lang="en-US" sz="1800" dirty="0" smtClean="0">
                <a:hlinkClick r:id="rId3"/>
              </a:rPr>
              <a:t>/</a:t>
            </a:r>
            <a:r>
              <a:rPr lang="en-US" sz="1800" dirty="0" smtClean="0"/>
              <a:t> </a:t>
            </a:r>
            <a:endParaRPr lang="en-US" sz="1800" dirty="0"/>
          </a:p>
        </p:txBody>
      </p:sp>
      <p:sp>
        <p:nvSpPr>
          <p:cNvPr id="2" name="TextBox 1"/>
          <p:cNvSpPr txBox="1"/>
          <p:nvPr/>
        </p:nvSpPr>
        <p:spPr>
          <a:xfrm rot="16200000">
            <a:off x="5071235" y="3205613"/>
            <a:ext cx="4400063" cy="369332"/>
          </a:xfrm>
          <a:prstGeom prst="rect">
            <a:avLst/>
          </a:prstGeom>
          <a:noFill/>
        </p:spPr>
        <p:txBody>
          <a:bodyPr wrap="none" rtlCol="0">
            <a:spAutoFit/>
          </a:bodyPr>
          <a:lstStyle/>
          <a:p>
            <a:r>
              <a:rPr lang="en-US" sz="1800" dirty="0" smtClean="0"/>
              <a:t>This is the latest report as of </a:t>
            </a:r>
            <a:r>
              <a:rPr lang="en-US" sz="1800" dirty="0" smtClean="0"/>
              <a:t>November, </a:t>
            </a:r>
            <a:r>
              <a:rPr lang="en-US" sz="1800" dirty="0" smtClean="0"/>
              <a:t>2015</a:t>
            </a:r>
            <a:endParaRPr lang="en-US" sz="1800" dirty="0"/>
          </a:p>
        </p:txBody>
      </p:sp>
      <p:sp>
        <p:nvSpPr>
          <p:cNvPr id="4" name="TextBox 3"/>
          <p:cNvSpPr txBox="1"/>
          <p:nvPr/>
        </p:nvSpPr>
        <p:spPr>
          <a:xfrm>
            <a:off x="533400" y="5638800"/>
            <a:ext cx="8319906" cy="830997"/>
          </a:xfrm>
          <a:prstGeom prst="rect">
            <a:avLst/>
          </a:prstGeom>
          <a:noFill/>
        </p:spPr>
        <p:txBody>
          <a:bodyPr wrap="none" rtlCol="0">
            <a:spAutoFit/>
          </a:bodyPr>
          <a:lstStyle/>
          <a:p>
            <a:r>
              <a:rPr lang="en-US" sz="1600" dirty="0" smtClean="0"/>
              <a:t>For more information on racial gaps and education, see </a:t>
            </a:r>
          </a:p>
          <a:p>
            <a:r>
              <a:rPr lang="en-US" sz="1600" u="sng" dirty="0" smtClean="0">
                <a:hlinkClick r:id="rId4"/>
              </a:rPr>
              <a:t>http</a:t>
            </a:r>
            <a:r>
              <a:rPr lang="en-US" sz="1600" u="sng" dirty="0">
                <a:hlinkClick r:id="rId4"/>
              </a:rPr>
              <a:t>://www.usnews.com/news/blogs/data-mine/2015/01/28/us-education-still-separate-and-</a:t>
            </a:r>
            <a:r>
              <a:rPr lang="en-US" sz="1600" u="sng" dirty="0" smtClean="0">
                <a:hlinkClick r:id="rId4"/>
              </a:rPr>
              <a:t>unequal</a:t>
            </a:r>
            <a:r>
              <a:rPr lang="en-US" sz="1600" u="sng" dirty="0" smtClean="0"/>
              <a:t> </a:t>
            </a:r>
          </a:p>
          <a:p>
            <a:r>
              <a:rPr lang="en-US" sz="1600" u="sng" dirty="0" smtClean="0">
                <a:uFill>
                  <a:solidFill>
                    <a:schemeClr val="bg1"/>
                  </a:solidFill>
                </a:uFill>
              </a:rPr>
              <a:t>(Thanks, </a:t>
            </a:r>
            <a:r>
              <a:rPr lang="en-US" sz="1600" u="sng" dirty="0" err="1" smtClean="0">
                <a:uFill>
                  <a:solidFill>
                    <a:schemeClr val="bg1"/>
                  </a:solidFill>
                </a:uFill>
              </a:rPr>
              <a:t>Mutanda</a:t>
            </a:r>
            <a:r>
              <a:rPr lang="en-US" sz="1600" u="sng" dirty="0" smtClean="0">
                <a:uFill>
                  <a:solidFill>
                    <a:schemeClr val="bg1"/>
                  </a:solidFill>
                </a:uFill>
              </a:rPr>
              <a:t>!)</a:t>
            </a:r>
            <a:r>
              <a:rPr lang="en-US" sz="1600" dirty="0" smtClean="0">
                <a:uFill>
                  <a:solidFill>
                    <a:schemeClr val="bg1"/>
                  </a:solidFill>
                </a:uFill>
              </a:rPr>
              <a:t>  </a:t>
            </a:r>
            <a:endParaRPr lang="en-US" sz="1600" dirty="0">
              <a:uFill>
                <a:solidFill>
                  <a:schemeClr val="bg1"/>
                </a:solidFill>
              </a:uFill>
            </a:endParaRPr>
          </a:p>
        </p:txBody>
      </p:sp>
      <p:pic>
        <p:nvPicPr>
          <p:cNvPr id="5" name="Picture 4" descr="Screen Shot 2015-11-24 at 8.31.38 A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 y="533400"/>
            <a:ext cx="5972690" cy="4616882"/>
          </a:xfrm>
          <a:prstGeom prst="rect">
            <a:avLst/>
          </a:prstGeom>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01949554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32649192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029"/>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4.0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838199"/>
            <a:ext cx="7086600" cy="6033507"/>
          </a:xfrm>
          <a:prstGeom prst="rect">
            <a:avLst/>
          </a:prstGeom>
        </p:spPr>
      </p:pic>
      <p:sp>
        <p:nvSpPr>
          <p:cNvPr id="5" name="Rectangle 3"/>
          <p:cNvSpPr>
            <a:spLocks noChangeArrowheads="1"/>
          </p:cNvSpPr>
          <p:nvPr/>
        </p:nvSpPr>
        <p:spPr bwMode="auto">
          <a:xfrm rot="16200000">
            <a:off x="6439694" y="3390106"/>
            <a:ext cx="44989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dirty="0">
                <a:hlinkClick r:id="rId3"/>
              </a:rPr>
              <a:t>http://www.k12.wa.us/DataAdmin</a:t>
            </a:r>
            <a:r>
              <a:rPr lang="en-US" dirty="0" smtClean="0">
                <a:hlinkClick r:id="rId3"/>
              </a:rPr>
              <a:t>/</a:t>
            </a:r>
            <a:r>
              <a:rPr lang="en-US" dirty="0" smtClean="0"/>
              <a:t> </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4"/>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5.2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371600"/>
            <a:ext cx="7559842" cy="4953000"/>
          </a:xfrm>
          <a:prstGeom prst="rect">
            <a:avLst/>
          </a:prstGeom>
        </p:spPr>
      </p:pic>
      <p:sp>
        <p:nvSpPr>
          <p:cNvPr id="5" name="Rectangle 3"/>
          <p:cNvSpPr>
            <a:spLocks noChangeArrowheads="1"/>
          </p:cNvSpPr>
          <p:nvPr/>
        </p:nvSpPr>
        <p:spPr bwMode="auto">
          <a:xfrm rot="16200000">
            <a:off x="6439694" y="3390106"/>
            <a:ext cx="44989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dirty="0">
                <a:hlinkClick r:id="rId4"/>
              </a:rPr>
              <a:t>http://www.k12.wa.us/DataAdmin</a:t>
            </a:r>
            <a:r>
              <a:rPr lang="en-US" dirty="0" smtClean="0">
                <a:hlinkClick r:id="rId4"/>
              </a:rPr>
              <a:t>/</a:t>
            </a:r>
            <a:r>
              <a:rPr lang="en-US" dirty="0" smtClean="0"/>
              <a:t> </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6"/>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en-US" sz="4400" dirty="0">
                <a:solidFill>
                  <a:schemeClr val="tx2"/>
                </a:solidFill>
              </a:rPr>
              <a:t>Now </a:t>
            </a:r>
            <a:r>
              <a:rPr lang="en-US" sz="4400" dirty="0" smtClean="0">
                <a:solidFill>
                  <a:schemeClr val="tx2"/>
                </a:solidFill>
              </a:rPr>
              <a:t>some sad news</a:t>
            </a:r>
            <a:r>
              <a:rPr lang="en-US" sz="4400" dirty="0">
                <a:solidFill>
                  <a:schemeClr val="tx2"/>
                </a:solidFill>
              </a:rPr>
              <a:t>:</a:t>
            </a:r>
          </a:p>
        </p:txBody>
      </p:sp>
      <p:sp>
        <p:nvSpPr>
          <p:cNvPr id="35842" name="Rectangle 3"/>
          <p:cNvSpPr>
            <a:spLocks noChangeArrowheads="1"/>
          </p:cNvSpPr>
          <p:nvPr/>
        </p:nvSpPr>
        <p:spPr bwMode="auto">
          <a:xfrm rot="-5400000">
            <a:off x="6439694" y="3390106"/>
            <a:ext cx="44989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dirty="0"/>
              <a:t>http://www.k12.wa.us/</a:t>
            </a:r>
            <a:r>
              <a:rPr lang="en-US" dirty="0" err="1"/>
              <a:t>DataAdmin</a:t>
            </a:r>
            <a:r>
              <a:rPr lang="en-US" dirty="0"/>
              <a:t>/</a:t>
            </a:r>
          </a:p>
        </p:txBody>
      </p:sp>
      <p:pic>
        <p:nvPicPr>
          <p:cNvPr id="2" name="Picture 1" descr="Screen shot 2011-10-18 at 8.38.2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143000"/>
            <a:ext cx="8153400" cy="5522979"/>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rot="16200000">
            <a:off x="5573872" y="3223339"/>
            <a:ext cx="6442789" cy="369332"/>
          </a:xfrm>
          <a:prstGeom prst="rect">
            <a:avLst/>
          </a:prstGeom>
          <a:noFill/>
        </p:spPr>
        <p:txBody>
          <a:bodyPr wrap="none" rtlCol="0">
            <a:spAutoFit/>
          </a:bodyPr>
          <a:lstStyle/>
          <a:p>
            <a:r>
              <a:rPr lang="en-US" sz="1800" dirty="0" smtClean="0">
                <a:hlinkClick r:id="rId2"/>
              </a:rPr>
              <a:t>http://www.census.gov/hhes/socdemo/education/data/cps/historical/</a:t>
            </a:r>
            <a:r>
              <a:rPr lang="en-US" sz="1800" dirty="0" smtClean="0"/>
              <a:t> </a:t>
            </a:r>
            <a:endParaRPr lang="en-US" sz="1800" dirty="0"/>
          </a:p>
        </p:txBody>
      </p:sp>
      <p:pic>
        <p:nvPicPr>
          <p:cNvPr id="2" name="Picture 1"/>
          <p:cNvPicPr>
            <a:picLocks noChangeAspect="1"/>
          </p:cNvPicPr>
          <p:nvPr/>
        </p:nvPicPr>
        <p:blipFill>
          <a:blip r:embed="rId3"/>
          <a:stretch>
            <a:fillRect/>
          </a:stretch>
        </p:blipFill>
        <p:spPr>
          <a:xfrm>
            <a:off x="76200" y="228600"/>
            <a:ext cx="8458200" cy="6522212"/>
          </a:xfrm>
          <a:prstGeom prst="rect">
            <a:avLst/>
          </a:prstGeom>
        </p:spPr>
      </p:pic>
    </p:spTree>
    <p:extLst>
      <p:ext uri="{BB962C8B-B14F-4D97-AF65-F5344CB8AC3E}">
        <p14:creationId xmlns:p14="http://schemas.microsoft.com/office/powerpoint/2010/main" val="2616303391"/>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z="3600" dirty="0" smtClean="0"/>
              <a:t>Adjusted Cohort Graduation Rate (four-year)</a:t>
            </a:r>
            <a:br>
              <a:rPr lang="en-US" sz="3600" dirty="0" smtClean="0"/>
            </a:br>
            <a:r>
              <a:rPr lang="en-US" sz="3600" dirty="0" smtClean="0"/>
              <a:t>Class of 2011</a:t>
            </a:r>
            <a:endParaRPr lang="en-US" sz="3600" dirty="0"/>
          </a:p>
        </p:txBody>
      </p:sp>
      <p:graphicFrame>
        <p:nvGraphicFramePr>
          <p:cNvPr id="5" name="Chart 4"/>
          <p:cNvGraphicFramePr/>
          <p:nvPr/>
        </p:nvGraphicFramePr>
        <p:xfrm>
          <a:off x="0" y="1219200"/>
          <a:ext cx="8839200" cy="54864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3"/>
          <p:cNvSpPr>
            <a:spLocks noChangeArrowheads="1"/>
          </p:cNvSpPr>
          <p:nvPr/>
        </p:nvSpPr>
        <p:spPr bwMode="auto">
          <a:xfrm rot="16200000">
            <a:off x="6663531" y="3390106"/>
            <a:ext cx="44989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dirty="0">
                <a:hlinkClick r:id="rId3"/>
              </a:rPr>
              <a:t>http://www.k12.wa.us/DataAdmin</a:t>
            </a:r>
            <a:r>
              <a:rPr lang="en-US" dirty="0" smtClean="0">
                <a:hlinkClick r:id="rId3"/>
              </a:rPr>
              <a:t>/</a:t>
            </a:r>
            <a:r>
              <a:rPr lang="en-US" dirty="0" smtClean="0"/>
              <a:t> </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1-10-18 at 8.40.4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105523"/>
            <a:ext cx="6975160" cy="5739777"/>
          </a:xfrm>
          <a:prstGeom prst="rect">
            <a:avLst/>
          </a:prstGeom>
        </p:spPr>
      </p:pic>
      <p:sp>
        <p:nvSpPr>
          <p:cNvPr id="6" name="Rectangle 3"/>
          <p:cNvSpPr>
            <a:spLocks noChangeArrowheads="1"/>
          </p:cNvSpPr>
          <p:nvPr/>
        </p:nvSpPr>
        <p:spPr bwMode="auto">
          <a:xfrm rot="16200000">
            <a:off x="6439694" y="3390106"/>
            <a:ext cx="44989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dirty="0"/>
              <a:t>http://www.k12.wa.us/</a:t>
            </a:r>
            <a:r>
              <a:rPr lang="en-US" dirty="0" err="1"/>
              <a:t>DataAdmin</a:t>
            </a:r>
            <a:r>
              <a:rPr lang="en-US" dirty="0"/>
              <a:t>/</a:t>
            </a:r>
          </a:p>
        </p:txBody>
      </p:sp>
      <p:sp>
        <p:nvSpPr>
          <p:cNvPr id="7" name="Rectangle 6"/>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en-US" sz="4400" dirty="0">
                <a:solidFill>
                  <a:schemeClr val="tx2"/>
                </a:solidFill>
              </a:rPr>
              <a:t>Now </a:t>
            </a:r>
            <a:r>
              <a:rPr lang="en-US" sz="4400" dirty="0" smtClean="0">
                <a:solidFill>
                  <a:schemeClr val="tx2"/>
                </a:solidFill>
              </a:rPr>
              <a:t>some bad </a:t>
            </a:r>
            <a:r>
              <a:rPr lang="en-US" sz="4400" dirty="0">
                <a:solidFill>
                  <a:schemeClr val="tx2"/>
                </a:solidFill>
              </a:rPr>
              <a:t>news:</a:t>
            </a:r>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029"/>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2.2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833659"/>
            <a:ext cx="7162800" cy="6024342"/>
          </a:xfrm>
          <a:prstGeom prst="rect">
            <a:avLst/>
          </a:prstGeom>
        </p:spPr>
      </p:pic>
      <p:sp>
        <p:nvSpPr>
          <p:cNvPr id="5" name="Rectangle 3"/>
          <p:cNvSpPr>
            <a:spLocks noChangeArrowheads="1"/>
          </p:cNvSpPr>
          <p:nvPr/>
        </p:nvSpPr>
        <p:spPr bwMode="auto">
          <a:xfrm rot="16200000">
            <a:off x="6439694" y="3390106"/>
            <a:ext cx="44989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dirty="0"/>
              <a:t>http://www.k12.wa.us/</a:t>
            </a:r>
            <a:r>
              <a:rPr lang="en-US" dirty="0" err="1"/>
              <a:t>DataAdmin</a:t>
            </a:r>
            <a:r>
              <a:rPr lang="en-US" dirty="0"/>
              <a:t>/</a:t>
            </a:r>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030"/>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7.0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399" y="1238859"/>
            <a:ext cx="8839201" cy="5239441"/>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029"/>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9.3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965849"/>
            <a:ext cx="8726701" cy="589215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029"/>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51.1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1100"/>
            <a:ext cx="9144000" cy="56769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685800" y="381000"/>
            <a:ext cx="7772400" cy="1143000"/>
          </a:xfrm>
          <a:effectLst>
            <a:outerShdw blurRad="63500" dist="38099" dir="2700000" algn="ctr" rotWithShape="0">
              <a:schemeClr val="bg2">
                <a:alpha val="74998"/>
              </a:schemeClr>
            </a:outerShdw>
          </a:effectLst>
        </p:spPr>
        <p:txBody>
          <a:bodyPr/>
          <a:lstStyle/>
          <a:p>
            <a:pPr eaLnBrk="1" hangingPunct="1">
              <a:defRPr/>
            </a:pPr>
            <a:r>
              <a:rPr lang="en-US" sz="4000">
                <a:ea typeface="ＭＳ Ｐゴシック" charset="-128"/>
                <a:cs typeface="ＭＳ Ｐゴシック" charset="-128"/>
              </a:rPr>
              <a:t>Educating more people </a:t>
            </a:r>
            <a:br>
              <a:rPr lang="en-US" sz="4000">
                <a:ea typeface="ＭＳ Ｐゴシック" charset="-128"/>
                <a:cs typeface="ＭＳ Ｐゴシック" charset="-128"/>
              </a:rPr>
            </a:br>
            <a:r>
              <a:rPr lang="en-US" sz="4000">
                <a:ea typeface="ＭＳ Ｐゴシック" charset="-128"/>
                <a:cs typeface="ＭＳ Ｐゴシック" charset="-128"/>
              </a:rPr>
              <a:t>to a higher degree</a:t>
            </a:r>
            <a:r>
              <a:rPr lang="en-US">
                <a:ea typeface="ＭＳ Ｐゴシック" charset="-128"/>
                <a:cs typeface="ＭＳ Ｐゴシック" charset="-128"/>
              </a:rPr>
              <a:t> </a:t>
            </a:r>
          </a:p>
        </p:txBody>
      </p:sp>
      <p:graphicFrame>
        <p:nvGraphicFramePr>
          <p:cNvPr id="65539" name="Object 2"/>
          <p:cNvGraphicFramePr>
            <a:graphicFrameLocks noChangeAspect="1"/>
          </p:cNvGraphicFramePr>
          <p:nvPr>
            <p:extLst>
              <p:ext uri="{D42A27DB-BD31-4B8C-83A1-F6EECF244321}">
                <p14:modId xmlns:p14="http://schemas.microsoft.com/office/powerpoint/2010/main" val="2181507177"/>
              </p:ext>
            </p:extLst>
          </p:nvPr>
        </p:nvGraphicFramePr>
        <p:xfrm>
          <a:off x="685800" y="1752600"/>
          <a:ext cx="6248400" cy="4712060"/>
        </p:xfrm>
        <a:graphic>
          <a:graphicData uri="http://schemas.openxmlformats.org/presentationml/2006/ole">
            <mc:AlternateContent xmlns:mc="http://schemas.openxmlformats.org/markup-compatibility/2006">
              <mc:Choice xmlns:v="urn:schemas-microsoft-com:vml" Requires="v">
                <p:oleObj spid="_x0000_s21555" name="Worksheet" r:id="rId4" imgW="4572000" imgH="3721100" progId="Excel.Sheet.8">
                  <p:embed/>
                </p:oleObj>
              </mc:Choice>
              <mc:Fallback>
                <p:oleObj name="Worksheet" r:id="rId4" imgW="4572000" imgH="3721100" progId="Excel.Sheet.8">
                  <p:embed/>
                  <p:pic>
                    <p:nvPicPr>
                      <p:cNvPr id="0" name="Picture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1752600"/>
                        <a:ext cx="6248400" cy="4712060"/>
                      </a:xfrm>
                      <a:prstGeom prst="rect">
                        <a:avLst/>
                      </a:prstGeom>
                      <a:noFill/>
                      <a:effectLst>
                        <a:outerShdw blurRad="63500" dist="38099" dir="2700000" algn="ctr" rotWithShape="0">
                          <a:srgbClr val="000000">
                            <a:alpha val="74997"/>
                          </a:srgbClr>
                        </a:outerShdw>
                      </a:effectLst>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6554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540500"/>
            <a:ext cx="594360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Text Box 5"/>
          <p:cNvSpPr txBox="1">
            <a:spLocks noChangeArrowheads="1"/>
          </p:cNvSpPr>
          <p:nvPr/>
        </p:nvSpPr>
        <p:spPr bwMode="auto">
          <a:xfrm rot="-5400000">
            <a:off x="5594350" y="3417888"/>
            <a:ext cx="6521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600" dirty="0"/>
              <a:t>http://</a:t>
            </a:r>
            <a:r>
              <a:rPr lang="en-US" sz="1600" dirty="0" err="1"/>
              <a:t>www.census.gov</a:t>
            </a:r>
            <a:r>
              <a:rPr lang="en-US" sz="1600" dirty="0"/>
              <a:t>/population/www/</a:t>
            </a:r>
            <a:r>
              <a:rPr lang="en-US" sz="1600" dirty="0" err="1"/>
              <a:t>socdemo</a:t>
            </a:r>
            <a:r>
              <a:rPr lang="en-US" sz="1600" dirty="0"/>
              <a:t>/education/introphct41.html</a:t>
            </a:r>
          </a:p>
        </p:txBody>
      </p:sp>
      <p:sp>
        <p:nvSpPr>
          <p:cNvPr id="21509" name="TextBox 6"/>
          <p:cNvSpPr txBox="1">
            <a:spLocks noChangeArrowheads="1"/>
          </p:cNvSpPr>
          <p:nvPr/>
        </p:nvSpPr>
        <p:spPr bwMode="auto">
          <a:xfrm>
            <a:off x="7162800" y="4495800"/>
            <a:ext cx="16716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a:t>27.4% 2008</a:t>
            </a:r>
          </a:p>
        </p:txBody>
      </p:sp>
      <p:sp>
        <p:nvSpPr>
          <p:cNvPr id="21510" name="TextBox 7"/>
          <p:cNvSpPr txBox="1">
            <a:spLocks noChangeArrowheads="1"/>
          </p:cNvSpPr>
          <p:nvPr/>
        </p:nvSpPr>
        <p:spPr bwMode="auto">
          <a:xfrm>
            <a:off x="7162800" y="2895600"/>
            <a:ext cx="16716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a:t>84.5% 2008</a:t>
            </a:r>
          </a:p>
        </p:txBody>
      </p:sp>
      <p:sp>
        <p:nvSpPr>
          <p:cNvPr id="21511" name="TextBox 8"/>
          <p:cNvSpPr txBox="1">
            <a:spLocks noChangeArrowheads="1"/>
          </p:cNvSpPr>
          <p:nvPr/>
        </p:nvSpPr>
        <p:spPr bwMode="auto">
          <a:xfrm>
            <a:off x="5943600" y="6488113"/>
            <a:ext cx="27495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dirty="0"/>
              <a:t>http://</a:t>
            </a:r>
            <a:r>
              <a:rPr lang="en-US" sz="1800" dirty="0" err="1"/>
              <a:t>factfinder.census.gov</a:t>
            </a:r>
            <a:r>
              <a:rPr lang="en-US" sz="1800" dirty="0"/>
              <a:t>/</a:t>
            </a:r>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a:xfrm>
            <a:off x="685800" y="381000"/>
            <a:ext cx="7772400" cy="1143000"/>
          </a:xfrm>
        </p:spPr>
        <p:txBody>
          <a:bodyPr/>
          <a:lstStyle/>
          <a:p>
            <a:pPr eaLnBrk="1" hangingPunct="1"/>
            <a:r>
              <a:rPr lang="en-US" dirty="0">
                <a:latin typeface="Times" charset="0"/>
                <a:ea typeface="ＭＳ Ｐゴシック" charset="0"/>
                <a:cs typeface="ＭＳ Ｐゴシック" charset="0"/>
              </a:rPr>
              <a:t>And on the </a:t>
            </a:r>
            <a:r>
              <a:rPr lang="en-US" dirty="0" smtClean="0">
                <a:latin typeface="Times" charset="0"/>
                <a:ea typeface="ＭＳ Ｐゴシック" charset="0"/>
                <a:cs typeface="ＭＳ Ｐゴシック" charset="0"/>
              </a:rPr>
              <a:t>WASL/HSPE:</a:t>
            </a:r>
            <a:endParaRPr lang="en-US" dirty="0">
              <a:latin typeface="Times" charset="0"/>
              <a:ea typeface="ＭＳ Ｐゴシック" charset="0"/>
              <a:cs typeface="ＭＳ Ｐゴシック" charset="0"/>
            </a:endParaRPr>
          </a:p>
        </p:txBody>
      </p:sp>
      <p:sp>
        <p:nvSpPr>
          <p:cNvPr id="71683" name="Rectangle 3"/>
          <p:cNvSpPr>
            <a:spLocks noGrp="1" noChangeArrowheads="1"/>
          </p:cNvSpPr>
          <p:nvPr>
            <p:ph type="body" idx="1"/>
          </p:nvPr>
        </p:nvSpPr>
        <p:spPr>
          <a:xfrm>
            <a:off x="304800" y="1600200"/>
            <a:ext cx="5105400" cy="4876800"/>
          </a:xfrm>
        </p:spPr>
        <p:txBody>
          <a:bodyPr/>
          <a:lstStyle/>
          <a:p>
            <a:pPr eaLnBrk="1" hangingPunct="1">
              <a:lnSpc>
                <a:spcPct val="90000"/>
              </a:lnSpc>
            </a:pPr>
            <a:r>
              <a:rPr lang="en-US" sz="2000" dirty="0" smtClean="0">
                <a:latin typeface="Times" charset="0"/>
                <a:ea typeface="ＭＳ Ｐゴシック" charset="0"/>
                <a:cs typeface="ＭＳ Ｐゴシック" charset="0"/>
              </a:rPr>
              <a:t>82% </a:t>
            </a:r>
            <a:r>
              <a:rPr lang="en-US" sz="2000" dirty="0">
                <a:latin typeface="Times" charset="0"/>
                <a:ea typeface="ＭＳ Ｐゴシック" charset="0"/>
                <a:cs typeface="ＭＳ Ｐゴシック" charset="0"/>
              </a:rPr>
              <a:t>of the class of </a:t>
            </a:r>
            <a:r>
              <a:rPr lang="en-US" sz="2000" dirty="0" smtClean="0">
                <a:latin typeface="Times" charset="0"/>
                <a:ea typeface="ＭＳ Ｐゴシック" charset="0"/>
                <a:cs typeface="ＭＳ Ｐゴシック" charset="0"/>
              </a:rPr>
              <a:t>2011 </a:t>
            </a:r>
            <a:r>
              <a:rPr lang="en-US" sz="2000" dirty="0">
                <a:latin typeface="Times" charset="0"/>
                <a:ea typeface="ＭＳ Ｐゴシック" charset="0"/>
                <a:cs typeface="ＭＳ Ｐゴシック" charset="0"/>
              </a:rPr>
              <a:t>who took the test passed the Reading </a:t>
            </a:r>
            <a:r>
              <a:rPr lang="en-US" sz="2000" dirty="0" smtClean="0">
                <a:latin typeface="Times" charset="0"/>
                <a:ea typeface="ＭＳ Ｐゴシック" charset="0"/>
                <a:cs typeface="ＭＳ Ｐゴシック" charset="0"/>
              </a:rPr>
              <a:t>HSPE</a:t>
            </a:r>
            <a:r>
              <a:rPr lang="en-US" sz="2000" dirty="0">
                <a:latin typeface="Times" charset="0"/>
                <a:ea typeface="ＭＳ Ｐゴシック" charset="0"/>
                <a:cs typeface="ＭＳ Ｐゴシック" charset="0"/>
              </a:rPr>
              <a:t>. </a:t>
            </a:r>
          </a:p>
          <a:p>
            <a:pPr eaLnBrk="1" hangingPunct="1">
              <a:lnSpc>
                <a:spcPct val="90000"/>
              </a:lnSpc>
            </a:pPr>
            <a:r>
              <a:rPr lang="en-US" sz="2000" dirty="0" smtClean="0">
                <a:latin typeface="Times" charset="0"/>
                <a:ea typeface="ＭＳ Ｐゴシック" charset="0"/>
                <a:cs typeface="ＭＳ Ｐゴシック" charset="0"/>
              </a:rPr>
              <a:t>86% </a:t>
            </a:r>
            <a:r>
              <a:rPr lang="en-US" sz="2000" dirty="0">
                <a:latin typeface="Times" charset="0"/>
                <a:ea typeface="ＭＳ Ｐゴシック" charset="0"/>
                <a:cs typeface="ＭＳ Ｐゴシック" charset="0"/>
              </a:rPr>
              <a:t>passed the Writing </a:t>
            </a:r>
            <a:r>
              <a:rPr lang="en-US" sz="2000" dirty="0" smtClean="0">
                <a:latin typeface="Times" charset="0"/>
                <a:ea typeface="ＭＳ Ｐゴシック" charset="0"/>
                <a:cs typeface="ＭＳ Ｐゴシック" charset="0"/>
              </a:rPr>
              <a:t>HSPE</a:t>
            </a:r>
            <a:r>
              <a:rPr lang="en-US" sz="2000" dirty="0">
                <a:latin typeface="Times" charset="0"/>
                <a:ea typeface="ＭＳ Ｐゴシック" charset="0"/>
                <a:cs typeface="ＭＳ Ｐゴシック" charset="0"/>
              </a:rPr>
              <a:t>.  </a:t>
            </a:r>
          </a:p>
          <a:p>
            <a:pPr eaLnBrk="1" hangingPunct="1">
              <a:lnSpc>
                <a:spcPct val="90000"/>
              </a:lnSpc>
            </a:pPr>
            <a:r>
              <a:rPr lang="en-US" sz="2000" dirty="0">
                <a:latin typeface="Times" charset="0"/>
                <a:ea typeface="ＭＳ Ｐゴシック" charset="0"/>
                <a:cs typeface="ＭＳ Ｐゴシック" charset="0"/>
              </a:rPr>
              <a:t>Only </a:t>
            </a:r>
            <a:r>
              <a:rPr lang="en-US" sz="2000" dirty="0" smtClean="0">
                <a:latin typeface="Times" charset="0"/>
                <a:ea typeface="ＭＳ Ｐゴシック" charset="0"/>
                <a:cs typeface="ＭＳ Ｐゴシック" charset="0"/>
              </a:rPr>
              <a:t>66% </a:t>
            </a:r>
            <a:r>
              <a:rPr lang="en-US" sz="2000" dirty="0">
                <a:latin typeface="Times" charset="0"/>
                <a:ea typeface="ＭＳ Ｐゴシック" charset="0"/>
                <a:cs typeface="ＭＳ Ｐゴシック" charset="0"/>
              </a:rPr>
              <a:t>passed the </a:t>
            </a:r>
            <a:r>
              <a:rPr lang="en-US" sz="2000" dirty="0" smtClean="0">
                <a:latin typeface="Times" charset="0"/>
                <a:ea typeface="ＭＳ Ｐゴシック" charset="0"/>
                <a:cs typeface="ＭＳ Ｐゴシック" charset="0"/>
              </a:rPr>
              <a:t>Year 2 Math </a:t>
            </a:r>
            <a:r>
              <a:rPr lang="en-US" sz="2000" dirty="0">
                <a:latin typeface="Times" charset="0"/>
                <a:ea typeface="ＭＳ Ｐゴシック" charset="0"/>
                <a:cs typeface="ＭＳ Ｐゴシック" charset="0"/>
              </a:rPr>
              <a:t>test.  (33% in 1998 -99)</a:t>
            </a:r>
          </a:p>
          <a:p>
            <a:pPr eaLnBrk="1" hangingPunct="1">
              <a:lnSpc>
                <a:spcPct val="90000"/>
              </a:lnSpc>
              <a:buFontTx/>
              <a:buNone/>
            </a:pPr>
            <a:r>
              <a:rPr lang="en-US" sz="2000" dirty="0">
                <a:latin typeface="Times" charset="0"/>
                <a:ea typeface="ＭＳ Ｐゴシック" charset="0"/>
                <a:cs typeface="ＭＳ Ｐゴシック" charset="0"/>
              </a:rPr>
              <a:t>	</a:t>
            </a:r>
            <a:r>
              <a:rPr lang="en-US" sz="2000" dirty="0" smtClean="0">
                <a:latin typeface="Times" charset="0"/>
                <a:ea typeface="ＭＳ Ｐゴシック" charset="0"/>
                <a:cs typeface="ＭＳ Ｐゴシック" charset="0"/>
              </a:rPr>
              <a:t>BUT</a:t>
            </a:r>
            <a:r>
              <a:rPr lang="en-US" sz="2000" dirty="0">
                <a:latin typeface="Times" charset="0"/>
                <a:ea typeface="ＭＳ Ｐゴシック" charset="0"/>
                <a:cs typeface="ＭＳ Ｐゴシック" charset="0"/>
              </a:rPr>
              <a:t>…. </a:t>
            </a:r>
          </a:p>
          <a:p>
            <a:pPr eaLnBrk="1" hangingPunct="1">
              <a:lnSpc>
                <a:spcPct val="90000"/>
              </a:lnSpc>
            </a:pPr>
            <a:r>
              <a:rPr lang="en-US" sz="2000" dirty="0" smtClean="0">
                <a:latin typeface="Times" charset="0"/>
                <a:ea typeface="ＭＳ Ｐゴシック" charset="0"/>
                <a:cs typeface="ＭＳ Ｐゴシック" charset="0"/>
              </a:rPr>
              <a:t>Washington </a:t>
            </a:r>
            <a:r>
              <a:rPr lang="en-US" sz="2000" dirty="0">
                <a:latin typeface="Times" charset="0"/>
                <a:ea typeface="ＭＳ Ｐゴシック" charset="0"/>
                <a:cs typeface="ＭＳ Ｐゴシック" charset="0"/>
              </a:rPr>
              <a:t>4th graders</a:t>
            </a:r>
            <a:r>
              <a:rPr lang="ja-JP" altLang="en-US" sz="2000" dirty="0">
                <a:latin typeface="Times" charset="0"/>
                <a:ea typeface="ＭＳ Ｐゴシック" charset="0"/>
                <a:cs typeface="ＭＳ Ｐゴシック" charset="0"/>
              </a:rPr>
              <a:t>’</a:t>
            </a:r>
            <a:r>
              <a:rPr lang="en-US" altLang="ja-JP" sz="2000" dirty="0">
                <a:latin typeface="Times" charset="0"/>
                <a:ea typeface="ＭＳ Ｐゴシック" charset="0"/>
                <a:cs typeface="ＭＳ Ｐゴシック" charset="0"/>
              </a:rPr>
              <a:t> </a:t>
            </a:r>
            <a:r>
              <a:rPr lang="en-US" altLang="ja-JP" sz="2000" b="1" dirty="0">
                <a:latin typeface="Times" charset="0"/>
                <a:ea typeface="ＭＳ Ｐゴシック" charset="0"/>
                <a:cs typeface="ＭＳ Ｐゴシック" charset="0"/>
              </a:rPr>
              <a:t>NAEP </a:t>
            </a:r>
            <a:r>
              <a:rPr lang="en-US" altLang="ja-JP" sz="2000" dirty="0">
                <a:latin typeface="Times" charset="0"/>
                <a:ea typeface="ＭＳ Ｐゴシック" charset="0"/>
                <a:cs typeface="ＭＳ Ｐゴシック" charset="0"/>
              </a:rPr>
              <a:t>test scores in math went from 17th in the nation (1996) to 9th in 2005.  </a:t>
            </a:r>
          </a:p>
          <a:p>
            <a:pPr eaLnBrk="1" hangingPunct="1">
              <a:lnSpc>
                <a:spcPct val="90000"/>
              </a:lnSpc>
            </a:pPr>
            <a:r>
              <a:rPr lang="en-US" sz="2000" dirty="0">
                <a:latin typeface="Times" charset="0"/>
                <a:ea typeface="ＭＳ Ｐゴシック" charset="0"/>
                <a:cs typeface="ＭＳ Ｐゴシック" charset="0"/>
              </a:rPr>
              <a:t>At the same time </a:t>
            </a:r>
            <a:r>
              <a:rPr lang="en-US" sz="2000" dirty="0" smtClean="0">
                <a:latin typeface="Times" charset="0"/>
                <a:ea typeface="ＭＳ Ｐゴシック" charset="0"/>
                <a:cs typeface="ＭＳ Ｐゴシック" charset="0"/>
              </a:rPr>
              <a:t>Washington’</a:t>
            </a:r>
            <a:r>
              <a:rPr lang="en-US" altLang="ja-JP" sz="2000" dirty="0" smtClean="0">
                <a:latin typeface="Times" charset="0"/>
                <a:ea typeface="ＭＳ Ｐゴシック" charset="0"/>
                <a:cs typeface="ＭＳ Ｐゴシック" charset="0"/>
              </a:rPr>
              <a:t>s </a:t>
            </a:r>
            <a:r>
              <a:rPr lang="en-US" altLang="ja-JP" sz="2000" dirty="0">
                <a:latin typeface="Times" charset="0"/>
                <a:ea typeface="ＭＳ Ｐゴシック" charset="0"/>
                <a:cs typeface="ＭＳ Ｐゴシック" charset="0"/>
              </a:rPr>
              <a:t>African American 4th graders went from 13th to 1st.  </a:t>
            </a:r>
          </a:p>
          <a:p>
            <a:pPr eaLnBrk="1" hangingPunct="1">
              <a:lnSpc>
                <a:spcPct val="90000"/>
              </a:lnSpc>
            </a:pPr>
            <a:r>
              <a:rPr lang="en-US" sz="2000" dirty="0">
                <a:latin typeface="Times" charset="0"/>
                <a:ea typeface="ＭＳ Ｐゴシック" charset="0"/>
                <a:cs typeface="ＭＳ Ｐゴシック" charset="0"/>
              </a:rPr>
              <a:t>8th graders</a:t>
            </a:r>
            <a:r>
              <a:rPr lang="ja-JP" altLang="en-US" sz="2000" dirty="0">
                <a:latin typeface="Times" charset="0"/>
                <a:ea typeface="ＭＳ Ｐゴシック" charset="0"/>
                <a:cs typeface="ＭＳ Ｐゴシック" charset="0"/>
              </a:rPr>
              <a:t>’</a:t>
            </a:r>
            <a:r>
              <a:rPr lang="en-US" altLang="ja-JP" sz="2000" dirty="0">
                <a:latin typeface="Times" charset="0"/>
                <a:ea typeface="ＭＳ Ｐゴシック" charset="0"/>
                <a:cs typeface="ＭＳ Ｐゴシック" charset="0"/>
              </a:rPr>
              <a:t> NAEP scores in math went from 14th to 7th.  </a:t>
            </a:r>
          </a:p>
          <a:p>
            <a:pPr eaLnBrk="1" hangingPunct="1">
              <a:lnSpc>
                <a:spcPct val="90000"/>
              </a:lnSpc>
            </a:pPr>
            <a:r>
              <a:rPr lang="en-US" sz="2000" dirty="0" smtClean="0">
                <a:latin typeface="Times" charset="0"/>
                <a:ea typeface="ＭＳ Ｐゴシック" charset="0"/>
                <a:cs typeface="ＭＳ Ｐゴシック" charset="0"/>
              </a:rPr>
              <a:t>Washington’</a:t>
            </a:r>
            <a:r>
              <a:rPr lang="en-US" altLang="ja-JP" sz="2000" dirty="0" smtClean="0">
                <a:latin typeface="Times" charset="0"/>
                <a:ea typeface="ＭＳ Ｐゴシック" charset="0"/>
                <a:cs typeface="ＭＳ Ｐゴシック" charset="0"/>
              </a:rPr>
              <a:t>s </a:t>
            </a:r>
            <a:r>
              <a:rPr lang="en-US" altLang="ja-JP" sz="2000" dirty="0">
                <a:latin typeface="Times" charset="0"/>
                <a:ea typeface="ＭＳ Ｐゴシック" charset="0"/>
                <a:cs typeface="ＭＳ Ｐゴシック" charset="0"/>
              </a:rPr>
              <a:t>African American 8th graders went from 19th to 2</a:t>
            </a:r>
            <a:r>
              <a:rPr lang="en-US" altLang="ja-JP" sz="2000" baseline="30000" dirty="0">
                <a:latin typeface="Times" charset="0"/>
                <a:ea typeface="ＭＳ Ｐゴシック" charset="0"/>
                <a:cs typeface="ＭＳ Ｐゴシック" charset="0"/>
              </a:rPr>
              <a:t>nd</a:t>
            </a:r>
            <a:r>
              <a:rPr lang="en-US" altLang="ja-JP" sz="2000" dirty="0">
                <a:latin typeface="Times" charset="0"/>
                <a:ea typeface="ＭＳ Ｐゴシック" charset="0"/>
                <a:cs typeface="ＭＳ Ｐゴシック" charset="0"/>
              </a:rPr>
              <a:t> in the nation.  </a:t>
            </a:r>
            <a:endParaRPr lang="en-US" sz="2000" dirty="0">
              <a:latin typeface="Times" charset="0"/>
              <a:ea typeface="ＭＳ Ｐゴシック" charset="0"/>
              <a:cs typeface="ＭＳ Ｐゴシック" charset="0"/>
            </a:endParaRPr>
          </a:p>
        </p:txBody>
      </p:sp>
      <p:pic>
        <p:nvPicPr>
          <p:cNvPr id="2" name="Picture 1"/>
          <p:cNvPicPr>
            <a:picLocks noChangeAspect="1"/>
          </p:cNvPicPr>
          <p:nvPr/>
        </p:nvPicPr>
        <p:blipFill>
          <a:blip r:embed="rId3"/>
          <a:stretch>
            <a:fillRect/>
          </a:stretch>
        </p:blipFill>
        <p:spPr>
          <a:xfrm>
            <a:off x="5257800" y="2057400"/>
            <a:ext cx="3759200" cy="3581400"/>
          </a:xfrm>
          <a:prstGeom prst="rect">
            <a:avLst/>
          </a:prstGeom>
          <a:ln w="6350">
            <a:solidFill>
              <a:schemeClr val="tx1"/>
            </a:solidFill>
          </a:ln>
          <a:effectLst>
            <a:outerShdw blurRad="50800" dist="38100" dir="2700000" algn="tl" rotWithShape="0">
              <a:srgbClr val="000000">
                <a:alpha val="43000"/>
              </a:srgbClr>
            </a:outerShdw>
          </a:effectLst>
        </p:spPr>
      </p:pic>
      <p:sp>
        <p:nvSpPr>
          <p:cNvPr id="3" name="TextBox 2"/>
          <p:cNvSpPr txBox="1"/>
          <p:nvPr/>
        </p:nvSpPr>
        <p:spPr>
          <a:xfrm>
            <a:off x="5419278" y="5715000"/>
            <a:ext cx="3724722" cy="523220"/>
          </a:xfrm>
          <a:prstGeom prst="rect">
            <a:avLst/>
          </a:prstGeom>
          <a:noFill/>
        </p:spPr>
        <p:txBody>
          <a:bodyPr wrap="none" rtlCol="0">
            <a:spAutoFit/>
          </a:bodyPr>
          <a:lstStyle/>
          <a:p>
            <a:r>
              <a:rPr lang="en-US" sz="1400" dirty="0" smtClean="0"/>
              <a:t>http://seattletimes.nwsource.com/html/education/</a:t>
            </a:r>
          </a:p>
          <a:p>
            <a:r>
              <a:rPr lang="en-US" sz="1400" dirty="0" smtClean="0"/>
              <a:t>2016055610_testscores31m.html </a:t>
            </a:r>
            <a:endParaRPr lang="en-US" sz="14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68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168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68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168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168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168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168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371600"/>
            <a:ext cx="4114800" cy="4800600"/>
          </a:xfrm>
        </p:spPr>
        <p:txBody>
          <a:bodyPr/>
          <a:lstStyle/>
          <a:p>
            <a:pPr marL="0">
              <a:buNone/>
            </a:pPr>
            <a:r>
              <a:rPr lang="en-US" sz="2000" dirty="0" smtClean="0"/>
              <a:t>“In 2012, for the first time ever, one-third of the nation’s 25- to 29-year-olds have completed at least a bachelor’s degree.  These across-the-board increases have occurred despite dramatic immigration-driven changes in the racial and ethnic composition of college-age young adults, a trend that had led some experts to expect a decline in educational attainment.</a:t>
            </a:r>
          </a:p>
          <a:p>
            <a:pPr marL="0">
              <a:buNone/>
            </a:pPr>
            <a:r>
              <a:rPr lang="en-US" sz="2000" dirty="0" smtClean="0"/>
              <a:t>College completion is now at record levels among key demographic groups: men and women; blacks, whites and Hispanics; and foreign-born and native-born Americans.”</a:t>
            </a:r>
          </a:p>
          <a:p>
            <a:pPr marL="0"/>
            <a:endParaRPr lang="en-US" dirty="0"/>
          </a:p>
        </p:txBody>
      </p:sp>
      <p:pic>
        <p:nvPicPr>
          <p:cNvPr id="5" name="Picture 4"/>
          <p:cNvPicPr>
            <a:picLocks noChangeAspect="1"/>
          </p:cNvPicPr>
          <p:nvPr/>
        </p:nvPicPr>
        <p:blipFill>
          <a:blip r:embed="rId2"/>
          <a:stretch>
            <a:fillRect/>
          </a:stretch>
        </p:blipFill>
        <p:spPr>
          <a:xfrm>
            <a:off x="228600" y="304800"/>
            <a:ext cx="5080000" cy="508000"/>
          </a:xfrm>
          <a:prstGeom prst="rect">
            <a:avLst/>
          </a:prstGeom>
        </p:spPr>
      </p:pic>
      <p:sp>
        <p:nvSpPr>
          <p:cNvPr id="6" name="Rectangle 5"/>
          <p:cNvSpPr/>
          <p:nvPr/>
        </p:nvSpPr>
        <p:spPr>
          <a:xfrm>
            <a:off x="304800" y="971490"/>
            <a:ext cx="3161868" cy="400110"/>
          </a:xfrm>
          <a:prstGeom prst="rect">
            <a:avLst/>
          </a:prstGeom>
        </p:spPr>
        <p:txBody>
          <a:bodyPr wrap="none">
            <a:spAutoFit/>
          </a:bodyPr>
          <a:lstStyle/>
          <a:p>
            <a:r>
              <a:rPr lang="en-US" sz="2000" dirty="0" smtClean="0"/>
              <a:t>Released: November 5, 2012 </a:t>
            </a:r>
            <a:endParaRPr lang="en-US" sz="2000" dirty="0"/>
          </a:p>
        </p:txBody>
      </p:sp>
      <p:sp>
        <p:nvSpPr>
          <p:cNvPr id="7" name="Rectangle 6"/>
          <p:cNvSpPr/>
          <p:nvPr/>
        </p:nvSpPr>
        <p:spPr>
          <a:xfrm>
            <a:off x="228600" y="6400800"/>
            <a:ext cx="8686800" cy="307777"/>
          </a:xfrm>
          <a:prstGeom prst="rect">
            <a:avLst/>
          </a:prstGeom>
        </p:spPr>
        <p:txBody>
          <a:bodyPr wrap="square">
            <a:spAutoFit/>
          </a:bodyPr>
          <a:lstStyle/>
          <a:p>
            <a:r>
              <a:rPr lang="en-US" sz="1400" dirty="0" smtClean="0">
                <a:hlinkClick r:id="rId3"/>
              </a:rPr>
              <a:t>http://www.pewsocialtrends.org/2012/11/05/record-shares-of-young-adults-have-finished-both-high-school-and-college</a:t>
            </a:r>
            <a:r>
              <a:rPr lang="en-US" sz="1400" dirty="0" smtClean="0"/>
              <a:t> </a:t>
            </a:r>
            <a:endParaRPr lang="en-US" sz="1400" dirty="0"/>
          </a:p>
        </p:txBody>
      </p:sp>
      <p:pic>
        <p:nvPicPr>
          <p:cNvPr id="2" name="Picture 1"/>
          <p:cNvPicPr>
            <a:picLocks noChangeAspect="1"/>
          </p:cNvPicPr>
          <p:nvPr/>
        </p:nvPicPr>
        <p:blipFill rotWithShape="1">
          <a:blip r:embed="rId4"/>
          <a:srcRect b="19786"/>
          <a:stretch/>
        </p:blipFill>
        <p:spPr>
          <a:xfrm>
            <a:off x="4572000" y="1295400"/>
            <a:ext cx="4038600" cy="4995905"/>
          </a:xfrm>
          <a:prstGeom prst="rect">
            <a:avLst/>
          </a:prstGeom>
          <a:ln>
            <a:solidFill>
              <a:schemeClr val="bg1">
                <a:lumMod val="65000"/>
              </a:schemeClr>
            </a:solidFill>
          </a:ln>
        </p:spPr>
      </p:pic>
      <p:sp>
        <p:nvSpPr>
          <p:cNvPr id="8" name="TextBox 7"/>
          <p:cNvSpPr txBox="1"/>
          <p:nvPr/>
        </p:nvSpPr>
        <p:spPr>
          <a:xfrm>
            <a:off x="6478580" y="926068"/>
            <a:ext cx="2132020" cy="369332"/>
          </a:xfrm>
          <a:prstGeom prst="rect">
            <a:avLst/>
          </a:prstGeom>
          <a:noFill/>
        </p:spPr>
        <p:txBody>
          <a:bodyPr wrap="square" rtlCol="0">
            <a:spAutoFit/>
          </a:bodyPr>
          <a:lstStyle/>
          <a:p>
            <a:r>
              <a:rPr lang="en-US" sz="1800" dirty="0" smtClean="0"/>
              <a:t>September 28, 2015</a:t>
            </a:r>
            <a:endParaRPr lang="en-US" sz="1800" dirty="0"/>
          </a:p>
        </p:txBody>
      </p:sp>
      <p:sp>
        <p:nvSpPr>
          <p:cNvPr id="9" name="TextBox 8"/>
          <p:cNvSpPr txBox="1"/>
          <p:nvPr/>
        </p:nvSpPr>
        <p:spPr>
          <a:xfrm rot="16200000">
            <a:off x="6214339" y="3310661"/>
            <a:ext cx="5254188" cy="461665"/>
          </a:xfrm>
          <a:prstGeom prst="rect">
            <a:avLst/>
          </a:prstGeom>
          <a:noFill/>
        </p:spPr>
        <p:txBody>
          <a:bodyPr wrap="none" rtlCol="0">
            <a:spAutoFit/>
          </a:bodyPr>
          <a:lstStyle/>
          <a:p>
            <a:r>
              <a:rPr lang="en-US" sz="1200" dirty="0">
                <a:hlinkClick r:id="rId5"/>
              </a:rPr>
              <a:t>http://www.pewhispanic.org/2015/09/28/chapter-3-the-changing-characteristics-</a:t>
            </a:r>
            <a:r>
              <a:rPr lang="en-US" sz="1200" dirty="0" smtClean="0">
                <a:hlinkClick r:id="rId5"/>
              </a:rPr>
              <a:t>of</a:t>
            </a:r>
            <a:endParaRPr lang="en-US" sz="1200" dirty="0" smtClean="0"/>
          </a:p>
          <a:p>
            <a:r>
              <a:rPr lang="en-US" sz="1200" dirty="0" smtClean="0"/>
              <a:t>-</a:t>
            </a:r>
            <a:r>
              <a:rPr lang="en-US" sz="1200" dirty="0"/>
              <a:t>recent-immigrant-arrivals-since-1970/</a:t>
            </a: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527418" y="-304800"/>
            <a:ext cx="4616582" cy="8039100"/>
          </a:xfrm>
          <a:prstGeom prst="rect">
            <a:avLst/>
          </a:prstGeom>
        </p:spPr>
      </p:pic>
      <p:sp>
        <p:nvSpPr>
          <p:cNvPr id="5" name="TextBox 4"/>
          <p:cNvSpPr txBox="1"/>
          <p:nvPr/>
        </p:nvSpPr>
        <p:spPr>
          <a:xfrm rot="16200000">
            <a:off x="-2758379" y="3337621"/>
            <a:ext cx="6486759" cy="553998"/>
          </a:xfrm>
          <a:prstGeom prst="rect">
            <a:avLst/>
          </a:prstGeom>
          <a:noFill/>
        </p:spPr>
        <p:txBody>
          <a:bodyPr wrap="none" rtlCol="0">
            <a:spAutoFit/>
          </a:bodyPr>
          <a:lstStyle/>
          <a:p>
            <a:r>
              <a:rPr lang="en-US" sz="1600" dirty="0" smtClean="0"/>
              <a:t>May 21, 2013</a:t>
            </a:r>
          </a:p>
          <a:p>
            <a:r>
              <a:rPr lang="en-US" sz="1400" dirty="0" smtClean="0">
                <a:hlinkClick r:id="rId3"/>
              </a:rPr>
              <a:t>http://www.edweek.org/ew/section/infographics/graduation-rates-stats-infographic.html</a:t>
            </a:r>
            <a:r>
              <a:rPr lang="en-US" sz="1400" dirty="0" smtClean="0"/>
              <a:t> </a:t>
            </a:r>
            <a:endParaRPr lang="en-US" sz="1400" dirty="0"/>
          </a:p>
        </p:txBody>
      </p:sp>
      <p:pic>
        <p:nvPicPr>
          <p:cNvPr id="6" name="Picture 5"/>
          <p:cNvPicPr>
            <a:picLocks noChangeAspect="1"/>
          </p:cNvPicPr>
          <p:nvPr/>
        </p:nvPicPr>
        <p:blipFill>
          <a:blip r:embed="rId4"/>
          <a:stretch>
            <a:fillRect/>
          </a:stretch>
        </p:blipFill>
        <p:spPr>
          <a:xfrm>
            <a:off x="990600" y="228600"/>
            <a:ext cx="3098800" cy="3098800"/>
          </a:xfrm>
          <a:prstGeom prst="rect">
            <a:avLst/>
          </a:prstGeom>
        </p:spPr>
      </p:pic>
    </p:spTree>
    <p:extLst>
      <p:ext uri="{BB962C8B-B14F-4D97-AF65-F5344CB8AC3E}">
        <p14:creationId xmlns:p14="http://schemas.microsoft.com/office/powerpoint/2010/main" val="192620871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ctrTitle"/>
          </p:nvPr>
        </p:nvSpPr>
        <p:spPr>
          <a:xfrm>
            <a:off x="228600" y="0"/>
            <a:ext cx="8534400" cy="762000"/>
          </a:xfrm>
        </p:spPr>
        <p:txBody>
          <a:bodyPr/>
          <a:lstStyle/>
          <a:p>
            <a:pPr algn="l" eaLnBrk="1" hangingPunct="1"/>
            <a:r>
              <a:rPr lang="en-US" sz="2400" dirty="0">
                <a:latin typeface="Times" charset="0"/>
                <a:ea typeface="ＭＳ Ｐゴシック" charset="0"/>
                <a:cs typeface="ＭＳ Ｐゴシック" charset="0"/>
              </a:rPr>
              <a:t>U</a:t>
            </a:r>
            <a:r>
              <a:rPr lang="en-US" sz="2400" dirty="0" smtClean="0">
                <a:latin typeface="Times" charset="0"/>
                <a:ea typeface="ＭＳ Ｐゴシック" charset="0"/>
                <a:cs typeface="ＭＳ Ｐゴシック" charset="0"/>
              </a:rPr>
              <a:t>pdating </a:t>
            </a:r>
            <a:r>
              <a:rPr lang="en-US" sz="2400" dirty="0">
                <a:latin typeface="Times" charset="0"/>
                <a:ea typeface="ＭＳ Ｐゴシック" charset="0"/>
                <a:cs typeface="ＭＳ Ｐゴシック" charset="0"/>
              </a:rPr>
              <a:t>to </a:t>
            </a:r>
            <a:r>
              <a:rPr lang="en-US" sz="2400" dirty="0" smtClean="0">
                <a:latin typeface="Times" charset="0"/>
                <a:ea typeface="ＭＳ Ｐゴシック" charset="0"/>
                <a:cs typeface="ＭＳ Ｐゴシック" charset="0"/>
              </a:rPr>
              <a:t>2013 </a:t>
            </a:r>
            <a:r>
              <a:rPr lang="en-US" sz="2400" dirty="0">
                <a:latin typeface="Times" charset="0"/>
                <a:ea typeface="ＭＳ Ｐゴシック" charset="0"/>
                <a:cs typeface="ＭＳ Ｐゴシック" charset="0"/>
              </a:rPr>
              <a:t>(latest available…) data</a:t>
            </a:r>
          </a:p>
        </p:txBody>
      </p:sp>
      <p:sp>
        <p:nvSpPr>
          <p:cNvPr id="2" name="TextBox 1"/>
          <p:cNvSpPr txBox="1"/>
          <p:nvPr/>
        </p:nvSpPr>
        <p:spPr>
          <a:xfrm>
            <a:off x="228600" y="838200"/>
            <a:ext cx="8763000" cy="4247317"/>
          </a:xfrm>
          <a:prstGeom prst="rect">
            <a:avLst/>
          </a:prstGeom>
          <a:noFill/>
        </p:spPr>
        <p:txBody>
          <a:bodyPr wrap="square" rtlCol="0">
            <a:spAutoFit/>
          </a:bodyPr>
          <a:lstStyle/>
          <a:p>
            <a:r>
              <a:rPr lang="en-US" sz="1800" b="1" dirty="0"/>
              <a:t>Graduation Rate Hits High, But Some Groups </a:t>
            </a:r>
            <a:r>
              <a:rPr lang="en-US" sz="1800" b="1" dirty="0" smtClean="0"/>
              <a:t>Lag                                         </a:t>
            </a:r>
            <a:r>
              <a:rPr lang="en-US" sz="1600" dirty="0" smtClean="0"/>
              <a:t>29 May 2015</a:t>
            </a:r>
          </a:p>
          <a:p>
            <a:endParaRPr lang="en-US" sz="1800" b="1" dirty="0"/>
          </a:p>
          <a:p>
            <a:r>
              <a:rPr lang="en-US" sz="1800" dirty="0" smtClean="0"/>
              <a:t>The </a:t>
            </a:r>
            <a:r>
              <a:rPr lang="en-US" sz="1800" dirty="0"/>
              <a:t>on-time graduation rates in the nation’s public high schools have hit historic highs. The U.S. Department of Education reports that 81 percent of the class of 2013 graduated within four years, as tabulated by the Adjusted Cohort Graduation Rate (ACGR). The ACGR, which states use to fulfill accountability requirements under the No Child Left Behind law, has climbed 2 percentage points since 2011, when the Education Department first started requiring states to calculate and report graduation rates using this method. </a:t>
            </a:r>
            <a:endParaRPr lang="en-US" sz="1800" dirty="0" smtClean="0"/>
          </a:p>
          <a:p>
            <a:r>
              <a:rPr lang="en-US" sz="1800" dirty="0" smtClean="0"/>
              <a:t>…</a:t>
            </a:r>
            <a:endParaRPr lang="en-US" sz="1800" dirty="0"/>
          </a:p>
          <a:p>
            <a:r>
              <a:rPr lang="en-US" sz="1800" dirty="0"/>
              <a:t>The gap between the highest- and lowest-performing jurisdictions was 28 percentage points in 2013. At one end of the scale was Iowa, with a graduation rate of 90 percent; at the other end, 62 percent of the class of 2013 graduated on time in the District of Columbia. </a:t>
            </a:r>
            <a:endParaRPr lang="en-US" sz="1800" dirty="0" smtClean="0"/>
          </a:p>
          <a:p>
            <a:r>
              <a:rPr lang="en-US" sz="1800" dirty="0" smtClean="0"/>
              <a:t>…</a:t>
            </a:r>
          </a:p>
          <a:p>
            <a:r>
              <a:rPr lang="en-US" sz="1800" dirty="0"/>
              <a:t>Students with disabilities, the focus of Diplomas Count 2015, have a 62 percent on-time graduation rate, which is 19 percentage points lower than the overall national rate. </a:t>
            </a:r>
          </a:p>
        </p:txBody>
      </p:sp>
      <p:sp>
        <p:nvSpPr>
          <p:cNvPr id="6" name="TextBox 5"/>
          <p:cNvSpPr txBox="1"/>
          <p:nvPr/>
        </p:nvSpPr>
        <p:spPr>
          <a:xfrm>
            <a:off x="228600" y="6248400"/>
            <a:ext cx="8795835" cy="307777"/>
          </a:xfrm>
          <a:prstGeom prst="rect">
            <a:avLst/>
          </a:prstGeom>
          <a:noFill/>
        </p:spPr>
        <p:txBody>
          <a:bodyPr wrap="none" rtlCol="0">
            <a:spAutoFit/>
          </a:bodyPr>
          <a:lstStyle/>
          <a:p>
            <a:r>
              <a:rPr lang="en-US" sz="1400" dirty="0">
                <a:hlinkClick r:id="rId3"/>
              </a:rPr>
              <a:t>http://www.edweek.org/ew/articles/2015/06/04/graduation-rate-hits-high-but-some-groups.html?intc=EW-DC15-</a:t>
            </a:r>
            <a:r>
              <a:rPr lang="en-US" sz="1400" dirty="0" smtClean="0">
                <a:hlinkClick r:id="rId3"/>
              </a:rPr>
              <a:t>LNAV</a:t>
            </a:r>
            <a:r>
              <a:rPr lang="en-US" sz="1400" dirty="0" smtClean="0"/>
              <a:t> </a:t>
            </a:r>
            <a:endParaRPr lang="en-US" sz="1400" dirty="0"/>
          </a:p>
        </p:txBody>
      </p:sp>
      <p:sp>
        <p:nvSpPr>
          <p:cNvPr id="3" name="TextBox 2"/>
          <p:cNvSpPr txBox="1"/>
          <p:nvPr/>
        </p:nvSpPr>
        <p:spPr>
          <a:xfrm>
            <a:off x="152400" y="5410200"/>
            <a:ext cx="8961007" cy="830997"/>
          </a:xfrm>
          <a:prstGeom prst="rect">
            <a:avLst/>
          </a:prstGeom>
          <a:noFill/>
        </p:spPr>
        <p:txBody>
          <a:bodyPr wrap="none" rtlCol="0">
            <a:spAutoFit/>
          </a:bodyPr>
          <a:lstStyle/>
          <a:p>
            <a:r>
              <a:rPr lang="en-US" sz="1200" dirty="0" smtClean="0"/>
              <a:t>ACGR: The </a:t>
            </a:r>
            <a:r>
              <a:rPr lang="en-US" sz="1200" dirty="0"/>
              <a:t>four-year adjusted cohort graduation rate is the number of students who graduate in four years with a regular high school diploma </a:t>
            </a:r>
            <a:endParaRPr lang="en-US" sz="1200" dirty="0" smtClean="0"/>
          </a:p>
          <a:p>
            <a:r>
              <a:rPr lang="en-US" sz="1200" dirty="0" smtClean="0"/>
              <a:t>divided </a:t>
            </a:r>
            <a:r>
              <a:rPr lang="en-US" sz="1200" dirty="0"/>
              <a:t>by the number of students who form the adjusted cohort for the graduating class. For any given cohort, students who are entering </a:t>
            </a:r>
            <a:endParaRPr lang="en-US" sz="1200" dirty="0" smtClean="0"/>
          </a:p>
          <a:p>
            <a:r>
              <a:rPr lang="en-US" sz="1200" dirty="0" smtClean="0"/>
              <a:t>grade </a:t>
            </a:r>
            <a:r>
              <a:rPr lang="en-US" sz="1200" dirty="0"/>
              <a:t>9 for the first time form a cohort that is subsequently “adjusted” by adding any students who transfer into the cohort later during the </a:t>
            </a:r>
            <a:endParaRPr lang="en-US" sz="1200" dirty="0" smtClean="0"/>
          </a:p>
          <a:p>
            <a:r>
              <a:rPr lang="en-US" sz="1200" dirty="0" smtClean="0"/>
              <a:t>next </a:t>
            </a:r>
            <a:r>
              <a:rPr lang="en-US" sz="1200" dirty="0"/>
              <a:t>three years and subtracting any students who transfer out, emigrates to another country, or dies during that same period.</a:t>
            </a:r>
          </a:p>
        </p:txBody>
      </p:sp>
    </p:spTree>
    <p:extLst>
      <p:ext uri="{BB962C8B-B14F-4D97-AF65-F5344CB8AC3E}">
        <p14:creationId xmlns:p14="http://schemas.microsoft.com/office/powerpoint/2010/main" val="3243218056"/>
      </p:ext>
    </p:extLst>
  </p:cSld>
  <p:clrMapOvr>
    <a:masterClrMapping/>
  </p:clrMapOvr>
  <p:transition xmlns:p14="http://schemas.microsoft.com/office/powerpoint/2010/main">
    <p:cut/>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r="-6293" b="-5148"/>
          <a:stretch/>
        </p:blipFill>
        <p:spPr>
          <a:xfrm>
            <a:off x="254000" y="177800"/>
            <a:ext cx="8636000" cy="6489700"/>
          </a:xfrm>
          <a:prstGeom prst="rect">
            <a:avLst/>
          </a:prstGeom>
        </p:spPr>
      </p:pic>
      <p:sp>
        <p:nvSpPr>
          <p:cNvPr id="6" name="TextBox 5"/>
          <p:cNvSpPr txBox="1"/>
          <p:nvPr/>
        </p:nvSpPr>
        <p:spPr>
          <a:xfrm>
            <a:off x="228600" y="6400800"/>
            <a:ext cx="8715096" cy="369332"/>
          </a:xfrm>
          <a:prstGeom prst="rect">
            <a:avLst/>
          </a:prstGeom>
          <a:noFill/>
        </p:spPr>
        <p:txBody>
          <a:bodyPr wrap="none" rtlCol="0">
            <a:spAutoFit/>
          </a:bodyPr>
          <a:lstStyle/>
          <a:p>
            <a:r>
              <a:rPr lang="en-US" sz="1800" dirty="0">
                <a:hlinkClick r:id="rId3"/>
              </a:rPr>
              <a:t>http://</a:t>
            </a:r>
            <a:r>
              <a:rPr lang="en-US" sz="1800" dirty="0" err="1">
                <a:hlinkClick r:id="rId3"/>
              </a:rPr>
              <a:t>www.edweek.org</a:t>
            </a:r>
            <a:r>
              <a:rPr lang="en-US" sz="1800" dirty="0">
                <a:hlinkClick r:id="rId3"/>
              </a:rPr>
              <a:t>/</a:t>
            </a:r>
            <a:r>
              <a:rPr lang="en-US" sz="1800" dirty="0" err="1">
                <a:hlinkClick r:id="rId3"/>
              </a:rPr>
              <a:t>ew</a:t>
            </a:r>
            <a:r>
              <a:rPr lang="en-US" sz="1800" dirty="0">
                <a:hlinkClick r:id="rId3"/>
              </a:rPr>
              <a:t>/articles/2014/06/05/34research.h33.html?intc=EW-DC14-LNAV</a:t>
            </a:r>
            <a:endParaRPr lang="en-US" sz="1800" dirty="0"/>
          </a:p>
        </p:txBody>
      </p:sp>
    </p:spTree>
    <p:extLst>
      <p:ext uri="{BB962C8B-B14F-4D97-AF65-F5344CB8AC3E}">
        <p14:creationId xmlns:p14="http://schemas.microsoft.com/office/powerpoint/2010/main" val="28482038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152400" y="152400"/>
            <a:ext cx="8305800" cy="914400"/>
          </a:xfrm>
        </p:spPr>
        <p:txBody>
          <a:bodyPr/>
          <a:lstStyle/>
          <a:p>
            <a:r>
              <a:rPr lang="en-US" dirty="0">
                <a:latin typeface="Times" charset="0"/>
                <a:ea typeface="ＭＳ Ｐゴシック" charset="0"/>
                <a:cs typeface="ＭＳ Ｐゴシック" charset="0"/>
              </a:rPr>
              <a:t>Our universities seem to do well…</a:t>
            </a:r>
          </a:p>
        </p:txBody>
      </p:sp>
      <p:sp>
        <p:nvSpPr>
          <p:cNvPr id="23555" name="TextBox 5"/>
          <p:cNvSpPr txBox="1">
            <a:spLocks noChangeArrowheads="1"/>
          </p:cNvSpPr>
          <p:nvPr/>
        </p:nvSpPr>
        <p:spPr bwMode="auto">
          <a:xfrm rot="-5400000">
            <a:off x="5590853" y="3345269"/>
            <a:ext cx="649987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200" dirty="0">
                <a:hlinkClick r:id="rId2"/>
              </a:rPr>
              <a:t>https://www.timeshighereducation.com/news/world-university-rankings-2015-2016-results-</a:t>
            </a:r>
            <a:r>
              <a:rPr lang="en-US" sz="1200" dirty="0" smtClean="0">
                <a:hlinkClick r:id="rId2"/>
              </a:rPr>
              <a:t>announced</a:t>
            </a:r>
            <a:r>
              <a:rPr lang="en-US" sz="1200" dirty="0" smtClean="0"/>
              <a:t> </a:t>
            </a:r>
            <a:endParaRPr lang="en-US" sz="1200" dirty="0"/>
          </a:p>
        </p:txBody>
      </p:sp>
      <p:sp>
        <p:nvSpPr>
          <p:cNvPr id="4" name="TextBox 3"/>
          <p:cNvSpPr txBox="1"/>
          <p:nvPr/>
        </p:nvSpPr>
        <p:spPr>
          <a:xfrm>
            <a:off x="2819400" y="6477000"/>
            <a:ext cx="4168047" cy="276999"/>
          </a:xfrm>
          <a:prstGeom prst="rect">
            <a:avLst/>
          </a:prstGeom>
          <a:noFill/>
        </p:spPr>
        <p:txBody>
          <a:bodyPr wrap="none" rtlCol="0">
            <a:spAutoFit/>
          </a:bodyPr>
          <a:lstStyle/>
          <a:p>
            <a:r>
              <a:rPr lang="en-US" sz="1200" i="1" dirty="0">
                <a:hlinkClick r:id="rId3"/>
              </a:rPr>
              <a:t>Times Higher Education</a:t>
            </a:r>
            <a:r>
              <a:rPr lang="en-US" sz="1200" dirty="0">
                <a:hlinkClick r:id="rId3"/>
              </a:rPr>
              <a:t> World University Rankings 2015-2016</a:t>
            </a:r>
            <a:r>
              <a:rPr lang="en-US" sz="1200" dirty="0"/>
              <a:t>, </a:t>
            </a:r>
          </a:p>
        </p:txBody>
      </p:sp>
      <p:pic>
        <p:nvPicPr>
          <p:cNvPr id="3" name="Picture 2" descr="Screen Shot 2015-10-07 at 2.37.14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7800" y="1066800"/>
            <a:ext cx="6934200" cy="5200650"/>
          </a:xfrm>
          <a:prstGeom prst="rect">
            <a:avLst/>
          </a:prstGeom>
          <a:effectLst>
            <a:outerShdw blurRad="50800" dist="38100" dir="2700000" algn="tl" rotWithShape="0">
              <a:srgbClr val="000000">
                <a:alpha val="43000"/>
              </a:srgbClr>
            </a:outerShdw>
          </a:effectLst>
        </p:spPr>
      </p:pic>
      <p:pic>
        <p:nvPicPr>
          <p:cNvPr id="5" name="Picture 4" descr="Screen Shot 2015-10-07 at 2.39.13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00" y="6160516"/>
            <a:ext cx="1295400" cy="595884"/>
          </a:xfrm>
          <a:prstGeom prst="rect">
            <a:avLst/>
          </a:prstGeom>
          <a:effectLst>
            <a:outerShdw blurRad="50800" dist="38100" dir="2700000" algn="tl" rotWithShape="0">
              <a:srgbClr val="000000">
                <a:alpha val="43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5"/>
          <p:cNvSpPr>
            <a:spLocks noChangeArrowheads="1"/>
          </p:cNvSpPr>
          <p:nvPr/>
        </p:nvSpPr>
        <p:spPr bwMode="auto">
          <a:xfrm rot="16200000">
            <a:off x="6128544" y="4234656"/>
            <a:ext cx="441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dirty="0">
                <a:hlinkClick r:id="rId2"/>
              </a:rPr>
              <a:t>http://nces.ed.gov/nationsreportcard/naepdata</a:t>
            </a:r>
            <a:r>
              <a:rPr lang="en-US" sz="1800" dirty="0" smtClean="0">
                <a:hlinkClick r:id="rId2"/>
              </a:rPr>
              <a:t>/</a:t>
            </a:r>
            <a:r>
              <a:rPr lang="en-US" sz="1800" dirty="0" smtClean="0"/>
              <a:t> </a:t>
            </a:r>
            <a:endParaRPr lang="en-US" sz="1800" dirty="0"/>
          </a:p>
        </p:txBody>
      </p:sp>
      <p:sp>
        <p:nvSpPr>
          <p:cNvPr id="26627" name="TextBox 3"/>
          <p:cNvSpPr txBox="1">
            <a:spLocks noChangeArrowheads="1"/>
          </p:cNvSpPr>
          <p:nvPr/>
        </p:nvSpPr>
        <p:spPr bwMode="auto">
          <a:xfrm rot="16200000">
            <a:off x="7385565" y="5035035"/>
            <a:ext cx="281940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dirty="0">
                <a:hlinkClick r:id="rId3"/>
              </a:rPr>
              <a:t>http://nationsreportcard.gov</a:t>
            </a:r>
            <a:r>
              <a:rPr lang="en-US" sz="1800" dirty="0" smtClean="0">
                <a:hlinkClick r:id="rId3"/>
              </a:rPr>
              <a:t>/</a:t>
            </a:r>
            <a:r>
              <a:rPr lang="en-US" sz="1800" dirty="0" smtClean="0"/>
              <a:t> </a:t>
            </a:r>
            <a:endParaRPr lang="en-US" sz="1800" dirty="0"/>
          </a:p>
        </p:txBody>
      </p:sp>
      <p:pic>
        <p:nvPicPr>
          <p:cNvPr id="2" name="Picture 1" descr="Screen Shot 2015-11-20 at 2.36.13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6090" y="0"/>
            <a:ext cx="5131510" cy="6858000"/>
          </a:xfrm>
          <a:prstGeom prst="rect">
            <a:avLst/>
          </a:prstGeom>
        </p:spPr>
      </p:pic>
      <p:pic>
        <p:nvPicPr>
          <p:cNvPr id="4" name="Picture 3"/>
          <p:cNvPicPr>
            <a:picLocks noChangeAspect="1"/>
          </p:cNvPicPr>
          <p:nvPr/>
        </p:nvPicPr>
        <p:blipFill>
          <a:blip r:embed="rId5"/>
          <a:stretch>
            <a:fillRect/>
          </a:stretch>
        </p:blipFill>
        <p:spPr>
          <a:xfrm>
            <a:off x="228599" y="228600"/>
            <a:ext cx="2311217" cy="23622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4254402144"/>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1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12"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1953</TotalTime>
  <Words>1392</Words>
  <Application>Microsoft Macintosh PowerPoint</Application>
  <PresentationFormat>On-screen Show (4:3)</PresentationFormat>
  <Paragraphs>119</Paragraphs>
  <Slides>37</Slides>
  <Notes>12</Notes>
  <HiddenSlides>0</HiddenSlides>
  <MMClips>0</MMClips>
  <ScaleCrop>false</ScaleCrop>
  <HeadingPairs>
    <vt:vector size="8" baseType="variant">
      <vt:variant>
        <vt:lpstr>Theme</vt:lpstr>
      </vt:variant>
      <vt:variant>
        <vt:i4>1</vt:i4>
      </vt:variant>
      <vt:variant>
        <vt:lpstr>Links</vt:lpstr>
      </vt:variant>
      <vt:variant>
        <vt:i4>3</vt:i4>
      </vt:variant>
      <vt:variant>
        <vt:lpstr>Embedded OLE Servers</vt:lpstr>
      </vt:variant>
      <vt:variant>
        <vt:i4>1</vt:i4>
      </vt:variant>
      <vt:variant>
        <vt:lpstr>Slide Titles</vt:lpstr>
      </vt:variant>
      <vt:variant>
        <vt:i4>37</vt:i4>
      </vt:variant>
    </vt:vector>
  </HeadingPairs>
  <TitlesOfParts>
    <vt:vector size="42" baseType="lpstr">
      <vt:lpstr>Blank</vt:lpstr>
      <vt:lpstr>\\localhost\Users\mroddy\COURSES\ TEED 522\Assessment\PowerPoint presentations\Document1!OLE_LINK1</vt:lpstr>
      <vt:lpstr>\\localhost\Users\mroddy\COURSES\ TEED 522\Assessment\PowerPoint presentations\Document1!OLE_LINK2</vt:lpstr>
      <vt:lpstr>\\localhost\Users\mroddy\COURSES\ TEED 522\Assessment\PowerPoint presentations\Document1!OLE_LINK3</vt:lpstr>
      <vt:lpstr>Worksheet</vt:lpstr>
      <vt:lpstr>¿Who Graduates?</vt:lpstr>
      <vt:lpstr>First the good news:</vt:lpstr>
      <vt:lpstr>PowerPoint Presentation</vt:lpstr>
      <vt:lpstr>PowerPoint Presentation</vt:lpstr>
      <vt:lpstr>PowerPoint Presentation</vt:lpstr>
      <vt:lpstr>Updating to 2013 (latest available…) data</vt:lpstr>
      <vt:lpstr>PowerPoint Presentation</vt:lpstr>
      <vt:lpstr>Our universities seem to do well…</vt:lpstr>
      <vt:lpstr>PowerPoint Presentation</vt:lpstr>
      <vt:lpstr>But internationally … US reading and STEM scores on  Program for International Student Assessment </vt:lpstr>
      <vt:lpstr>But wait a minute …</vt:lpstr>
      <vt:lpstr>PowerPoint Presentation</vt:lpstr>
      <vt:lpstr>Gasp!</vt:lpstr>
      <vt:lpstr>&lt;10% poverty</vt:lpstr>
      <vt:lpstr>10 – 24.9% poverty </vt:lpstr>
      <vt:lpstr>PowerPoint Presentation</vt:lpstr>
      <vt:lpstr>Yellow dots: US 0-10, 10-25, 25-50, avg, 50-75 and 75-100% kids in poverty</vt:lpstr>
      <vt:lpstr>PowerPoint Presentation</vt:lpstr>
      <vt:lpstr>PowerPoint Presentation</vt:lpstr>
      <vt:lpstr>PowerPoint Presentation</vt:lpstr>
      <vt:lpstr>Class of 2014 – Washington State</vt:lpstr>
      <vt:lpstr>Class of 2014 – Washington State</vt:lpstr>
      <vt:lpstr>Who does not graduate? </vt:lpstr>
      <vt:lpstr>Why not?</vt:lpstr>
      <vt:lpstr>PowerPoint Presentation</vt:lpstr>
      <vt:lpstr>PowerPoint Presentation</vt:lpstr>
      <vt:lpstr>PowerPoint Presentation</vt:lpstr>
      <vt:lpstr>PowerPoint Presentation</vt:lpstr>
      <vt:lpstr>PowerPoint Presentation</vt:lpstr>
      <vt:lpstr>Adjusted Cohort Graduation Rate (four-year) Class of 2011</vt:lpstr>
      <vt:lpstr>PowerPoint Presentation</vt:lpstr>
      <vt:lpstr>PowerPoint Presentation</vt:lpstr>
      <vt:lpstr>PowerPoint Presentation</vt:lpstr>
      <vt:lpstr>PowerPoint Presentation</vt:lpstr>
      <vt:lpstr>PowerPoint Presentation</vt:lpstr>
      <vt:lpstr>Educating more people  to a higher degree </vt:lpstr>
      <vt:lpstr>And on the WASL/HSPE:</vt:lpstr>
    </vt:vector>
  </TitlesOfParts>
  <Company>Seattle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should an accountability system do?</dc:title>
  <dc:creator>Mark Roddy</dc:creator>
  <cp:lastModifiedBy>Mark Roddy</cp:lastModifiedBy>
  <cp:revision>137</cp:revision>
  <cp:lastPrinted>2015-11-24T16:42:30Z</cp:lastPrinted>
  <dcterms:created xsi:type="dcterms:W3CDTF">2012-11-18T06:16:47Z</dcterms:created>
  <dcterms:modified xsi:type="dcterms:W3CDTF">2015-11-24T16:42:46Z</dcterms:modified>
</cp:coreProperties>
</file>